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9" r:id="rId9"/>
    <p:sldMasterId id="2147483701" r:id="rId10"/>
    <p:sldMasterId id="2147483705" r:id="rId11"/>
    <p:sldMasterId id="2147483707" r:id="rId12"/>
    <p:sldMasterId id="2147483711" r:id="rId13"/>
    <p:sldMasterId id="2147483715" r:id="rId14"/>
    <p:sldMasterId id="2147483727" r:id="rId15"/>
    <p:sldMasterId id="2147483739" r:id="rId16"/>
  </p:sldMasterIdLst>
  <p:notesMasterIdLst>
    <p:notesMasterId r:id="rId88"/>
  </p:notesMasterIdLst>
  <p:sldIdLst>
    <p:sldId id="257"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421" r:id="rId39"/>
    <p:sldId id="368" r:id="rId40"/>
    <p:sldId id="385" r:id="rId41"/>
    <p:sldId id="386" r:id="rId42"/>
    <p:sldId id="369" r:id="rId43"/>
    <p:sldId id="370" r:id="rId44"/>
    <p:sldId id="371" r:id="rId45"/>
    <p:sldId id="372" r:id="rId46"/>
    <p:sldId id="373" r:id="rId47"/>
    <p:sldId id="374" r:id="rId48"/>
    <p:sldId id="422" r:id="rId49"/>
    <p:sldId id="375" r:id="rId50"/>
    <p:sldId id="376" r:id="rId51"/>
    <p:sldId id="377" r:id="rId52"/>
    <p:sldId id="378" r:id="rId53"/>
    <p:sldId id="379" r:id="rId54"/>
    <p:sldId id="381" r:id="rId55"/>
    <p:sldId id="380" r:id="rId56"/>
    <p:sldId id="420" r:id="rId57"/>
    <p:sldId id="382" r:id="rId58"/>
    <p:sldId id="383" r:id="rId59"/>
    <p:sldId id="384" r:id="rId60"/>
    <p:sldId id="387" r:id="rId61"/>
    <p:sldId id="388" r:id="rId62"/>
    <p:sldId id="389" r:id="rId63"/>
    <p:sldId id="390" r:id="rId64"/>
    <p:sldId id="391"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392" r:id="rId82"/>
    <p:sldId id="394" r:id="rId83"/>
    <p:sldId id="395" r:id="rId84"/>
    <p:sldId id="399" r:id="rId85"/>
    <p:sldId id="400" r:id="rId86"/>
    <p:sldId id="8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5" autoAdjust="0"/>
    <p:restoredTop sz="72836" autoAdjust="0"/>
  </p:normalViewPr>
  <p:slideViewPr>
    <p:cSldViewPr snapToGrid="0">
      <p:cViewPr varScale="1">
        <p:scale>
          <a:sx n="107" d="100"/>
          <a:sy n="107" d="100"/>
        </p:scale>
        <p:origin x="216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commentAuthors" Target="commentAuthor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10/13/21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5F31DE9F-8A29-4744-97CD-5CF73C7CBC1E}" type="slidenum">
              <a:rPr lang="tr-TR" smtClean="0"/>
              <a:pPr/>
              <a:t>1</a:t>
            </a:fld>
            <a:endParaRPr lang="tr-TR" dirty="0"/>
          </a:p>
        </p:txBody>
      </p:sp>
    </p:spTree>
    <p:extLst>
      <p:ext uri="{BB962C8B-B14F-4D97-AF65-F5344CB8AC3E}">
        <p14:creationId xmlns:p14="http://schemas.microsoft.com/office/powerpoint/2010/main" val="213069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endParaRPr lang="tr-TR"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46981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8D6C-A326-3C48-90D4-2E0E0FFC95E6}" type="slidenum">
              <a:rPr lang="tr-TR" smtClean="0"/>
              <a:pPr/>
              <a:t>25</a:t>
            </a:fld>
            <a:endParaRPr lang="tr-TR" dirty="0"/>
          </a:p>
        </p:txBody>
      </p:sp>
      <p:sp>
        <p:nvSpPr>
          <p:cNvPr id="193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353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A7181-3A72-6044-AE23-08049AAE99AD}" type="slidenum">
              <a:rPr lang="tr-TR" smtClean="0"/>
              <a:pPr/>
              <a:t>26</a:t>
            </a:fld>
            <a:endParaRPr lang="tr-TR" dirty="0"/>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2839396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man</a:t>
            </a:r>
            <a:r>
              <a:rPr lang="tr-TR" dirty="0">
                <a:ea typeface="MS PGothic" charset="0"/>
                <a:cs typeface="MS PGothic" charset="0"/>
              </a:rPr>
              <a:t> in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picture</a:t>
            </a:r>
            <a:r>
              <a:rPr lang="tr-TR" dirty="0">
                <a:ea typeface="MS PGothic" charset="0"/>
                <a:cs typeface="MS PGothic" charset="0"/>
              </a:rPr>
              <a:t> is </a:t>
            </a:r>
            <a:r>
              <a:rPr lang="tr-TR" dirty="0" err="1">
                <a:ea typeface="MS PGothic" charset="0"/>
                <a:cs typeface="MS PGothic" charset="0"/>
              </a:rPr>
              <a:t>Kevin</a:t>
            </a:r>
            <a:r>
              <a:rPr lang="tr-TR" dirty="0">
                <a:ea typeface="MS PGothic" charset="0"/>
                <a:cs typeface="MS PGothic" charset="0"/>
              </a:rPr>
              <a:t> </a:t>
            </a:r>
            <a:r>
              <a:rPr lang="tr-TR" dirty="0" err="1">
                <a:ea typeface="MS PGothic" charset="0"/>
                <a:cs typeface="MS PGothic" charset="0"/>
              </a:rPr>
              <a:t>Trudeau</a:t>
            </a:r>
            <a:r>
              <a:rPr lang="tr-TR" dirty="0">
                <a:ea typeface="MS PGothic" charset="0"/>
                <a:cs typeface="MS PGothic" charset="0"/>
              </a:rPr>
              <a:t>.  He is </a:t>
            </a:r>
            <a:r>
              <a:rPr lang="tr-TR" dirty="0" err="1">
                <a:ea typeface="MS PGothic" charset="0"/>
                <a:cs typeface="MS PGothic" charset="0"/>
              </a:rPr>
              <a:t>the</a:t>
            </a:r>
            <a:r>
              <a:rPr lang="tr-TR" dirty="0">
                <a:ea typeface="MS PGothic" charset="0"/>
                <a:cs typeface="MS PGothic" charset="0"/>
              </a:rPr>
              <a:t> </a:t>
            </a:r>
            <a:r>
              <a:rPr lang="tr-TR" dirty="0" err="1">
                <a:ea typeface="MS PGothic" charset="0"/>
                <a:cs typeface="MS PGothic" charset="0"/>
              </a:rPr>
              <a:t>author</a:t>
            </a:r>
            <a:r>
              <a:rPr lang="tr-TR" dirty="0">
                <a:ea typeface="MS PGothic" charset="0"/>
                <a:cs typeface="MS PGothic" charset="0"/>
              </a:rPr>
              <a:t> of </a:t>
            </a:r>
            <a:r>
              <a:rPr lang="tr-TR" dirty="0" err="1">
                <a:ea typeface="MS PGothic" charset="0"/>
                <a:cs typeface="MS PGothic" charset="0"/>
              </a:rPr>
              <a:t>most</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a:t>
            </a:r>
            <a:r>
              <a:rPr lang="tr-TR" dirty="0" err="1">
                <a:ea typeface="MS PGothic" charset="0"/>
                <a:cs typeface="MS PGothic" charset="0"/>
              </a:rPr>
              <a:t>that</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titled</a:t>
            </a:r>
            <a:r>
              <a:rPr lang="tr-TR" dirty="0">
                <a:ea typeface="MS PGothic" charset="0"/>
                <a:cs typeface="MS PGothic" charset="0"/>
              </a:rPr>
              <a:t> &lt;</a:t>
            </a:r>
            <a:r>
              <a:rPr lang="tr-TR" dirty="0" err="1">
                <a:ea typeface="MS PGothic" charset="0"/>
                <a:cs typeface="MS PGothic" charset="0"/>
              </a:rPr>
              <a:t>Something</a:t>
            </a:r>
            <a:r>
              <a:rPr lang="tr-TR" dirty="0">
                <a:ea typeface="MS PGothic" charset="0"/>
                <a:cs typeface="MS PGothic" charset="0"/>
              </a:rPr>
              <a:t> </a:t>
            </a:r>
            <a:r>
              <a:rPr lang="tr-TR" dirty="0" err="1">
                <a:ea typeface="MS PGothic" charset="0"/>
                <a:cs typeface="MS PGothic" charset="0"/>
              </a:rPr>
              <a:t>Good</a:t>
            </a:r>
            <a:r>
              <a:rPr lang="tr-TR" dirty="0">
                <a:ea typeface="MS PGothic" charset="0"/>
                <a:cs typeface="MS PGothic" charset="0"/>
              </a:rPr>
              <a:t> </a:t>
            </a:r>
            <a:r>
              <a:rPr lang="tr-TR" dirty="0" err="1">
                <a:ea typeface="MS PGothic" charset="0"/>
                <a:cs typeface="MS PGothic" charset="0"/>
              </a:rPr>
              <a:t>and</a:t>
            </a:r>
            <a:r>
              <a:rPr lang="tr-TR" dirty="0">
                <a:ea typeface="MS PGothic" charset="0"/>
                <a:cs typeface="MS PGothic" charset="0"/>
              </a:rPr>
              <a:t> </a:t>
            </a:r>
            <a:r>
              <a:rPr lang="tr-TR" dirty="0" err="1">
                <a:ea typeface="MS PGothic" charset="0"/>
                <a:cs typeface="MS PGothic" charset="0"/>
              </a:rPr>
              <a:t>Amazing</a:t>
            </a:r>
            <a:r>
              <a:rPr lang="tr-TR" dirty="0">
                <a:ea typeface="MS PGothic" charset="0"/>
                <a:cs typeface="MS PGothic" charset="0"/>
              </a:rPr>
              <a:t>&gt; </a:t>
            </a:r>
            <a:r>
              <a:rPr lang="tr-TR" altLang="ja-JP" dirty="0">
                <a:ea typeface="MS PGothic" charset="0"/>
                <a:cs typeface="MS PGothic" charset="0"/>
              </a:rPr>
              <a:t>"</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want</a:t>
            </a:r>
            <a:r>
              <a:rPr lang="tr-TR" altLang="ja-JP" dirty="0">
                <a:ea typeface="MS PGothic" charset="0"/>
                <a:cs typeface="MS PGothic" charset="0"/>
              </a:rPr>
              <a:t> </a:t>
            </a:r>
            <a:r>
              <a:rPr lang="tr-TR" altLang="ja-JP" dirty="0" err="1">
                <a:ea typeface="MS PGothic" charset="0"/>
                <a:cs typeface="MS PGothic" charset="0"/>
              </a:rPr>
              <a:t>you</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a:t>
            </a:r>
            <a:r>
              <a:rPr lang="tr-TR" altLang="ja-JP" dirty="0" err="1">
                <a:ea typeface="MS PGothic" charset="0"/>
                <a:cs typeface="MS PGothic" charset="0"/>
              </a:rPr>
              <a:t>know</a:t>
            </a:r>
            <a:r>
              <a:rPr lang="tr-TR" altLang="ja-JP" dirty="0">
                <a:ea typeface="MS PGothic" charset="0"/>
                <a:cs typeface="MS PGothic" charset="0"/>
              </a:rPr>
              <a:t> </a:t>
            </a:r>
            <a:r>
              <a:rPr lang="tr-TR" altLang="ja-JP" dirty="0" err="1">
                <a:ea typeface="MS PGothic" charset="0"/>
                <a:cs typeface="MS PGothic" charset="0"/>
              </a:rPr>
              <a:t>about</a:t>
            </a:r>
            <a:r>
              <a:rPr lang="tr-TR" altLang="ja-JP" dirty="0">
                <a:ea typeface="MS PGothic" charset="0"/>
                <a:cs typeface="MS PGothic" charset="0"/>
              </a:rPr>
              <a:t>.</a:t>
            </a:r>
          </a:p>
          <a:p>
            <a:endParaRPr lang="tr-TR" dirty="0">
              <a:ea typeface="MS PGothic" charset="0"/>
              <a:cs typeface="MS PGothic" charset="0"/>
            </a:endParaRPr>
          </a:p>
          <a:p>
            <a:r>
              <a:rPr lang="tr-TR" dirty="0">
                <a:ea typeface="MS PGothic" charset="0"/>
                <a:cs typeface="MS PGothic" charset="0"/>
              </a:rPr>
              <a:t>He has </a:t>
            </a:r>
            <a:r>
              <a:rPr lang="tr-TR" dirty="0" err="1">
                <a:ea typeface="MS PGothic" charset="0"/>
                <a:cs typeface="MS PGothic" charset="0"/>
              </a:rPr>
              <a:t>been</a:t>
            </a:r>
            <a:r>
              <a:rPr lang="tr-TR" dirty="0">
                <a:ea typeface="MS PGothic" charset="0"/>
                <a:cs typeface="MS PGothic" charset="0"/>
              </a:rPr>
              <a:t> in legal </a:t>
            </a:r>
            <a:r>
              <a:rPr lang="tr-TR" dirty="0" err="1">
                <a:ea typeface="MS PGothic" charset="0"/>
                <a:cs typeface="MS PGothic" charset="0"/>
              </a:rPr>
              <a:t>troubles</a:t>
            </a:r>
            <a:r>
              <a:rPr lang="tr-TR" dirty="0">
                <a:ea typeface="MS PGothic" charset="0"/>
                <a:cs typeface="MS PGothic" charset="0"/>
              </a:rPr>
              <a:t> </a:t>
            </a:r>
            <a:r>
              <a:rPr lang="tr-TR" dirty="0" err="1">
                <a:ea typeface="MS PGothic" charset="0"/>
                <a:cs typeface="MS PGothic" charset="0"/>
              </a:rPr>
              <a:t>many</a:t>
            </a:r>
            <a:r>
              <a:rPr lang="tr-TR" dirty="0">
                <a:ea typeface="MS PGothic" charset="0"/>
                <a:cs typeface="MS PGothic" charset="0"/>
              </a:rPr>
              <a:t> </a:t>
            </a:r>
            <a:r>
              <a:rPr lang="tr-TR" dirty="0" err="1">
                <a:ea typeface="MS PGothic" charset="0"/>
                <a:cs typeface="MS PGothic" charset="0"/>
              </a:rPr>
              <a:t>times</a:t>
            </a:r>
            <a:r>
              <a:rPr lang="tr-TR" dirty="0">
                <a:ea typeface="MS PGothic" charset="0"/>
                <a:cs typeface="MS PGothic" charset="0"/>
              </a:rPr>
              <a:t> </a:t>
            </a:r>
            <a:r>
              <a:rPr lang="tr-TR" dirty="0" err="1">
                <a:ea typeface="MS PGothic" charset="0"/>
                <a:cs typeface="MS PGothic" charset="0"/>
              </a:rPr>
              <a:t>over</a:t>
            </a:r>
            <a:r>
              <a:rPr lang="tr-TR" dirty="0">
                <a:ea typeface="MS PGothic" charset="0"/>
                <a:cs typeface="MS PGothic" charset="0"/>
              </a:rPr>
              <a:t> </a:t>
            </a:r>
            <a:r>
              <a:rPr lang="tr-TR" dirty="0" err="1">
                <a:ea typeface="MS PGothic" charset="0"/>
                <a:cs typeface="MS PGothic" charset="0"/>
              </a:rPr>
              <a:t>product</a:t>
            </a:r>
            <a:r>
              <a:rPr lang="tr-TR" dirty="0">
                <a:ea typeface="MS PGothic" charset="0"/>
                <a:cs typeface="MS PGothic" charset="0"/>
              </a:rPr>
              <a:t> </a:t>
            </a:r>
            <a:r>
              <a:rPr lang="tr-TR" dirty="0" err="1">
                <a:ea typeface="MS PGothic" charset="0"/>
                <a:cs typeface="MS PGothic" charset="0"/>
              </a:rPr>
              <a:t>misrepresentation</a:t>
            </a:r>
            <a:r>
              <a:rPr lang="tr-TR" dirty="0">
                <a:ea typeface="MS PGothic" charset="0"/>
                <a:cs typeface="MS PGothic" charset="0"/>
              </a:rPr>
              <a:t>.  </a:t>
            </a:r>
            <a:r>
              <a:rPr lang="tr-TR" dirty="0" err="1">
                <a:ea typeface="MS PGothic" charset="0"/>
                <a:cs typeface="MS PGothic" charset="0"/>
              </a:rPr>
              <a:t>Newsletters</a:t>
            </a:r>
            <a:r>
              <a:rPr lang="tr-TR" dirty="0">
                <a:ea typeface="MS PGothic" charset="0"/>
                <a:cs typeface="MS PGothic" charset="0"/>
              </a:rPr>
              <a:t> </a:t>
            </a:r>
            <a:r>
              <a:rPr lang="tr-TR" dirty="0" err="1">
                <a:ea typeface="MS PGothic" charset="0"/>
                <a:cs typeface="MS PGothic" charset="0"/>
              </a:rPr>
              <a:t>are</a:t>
            </a:r>
            <a:r>
              <a:rPr lang="tr-TR" dirty="0">
                <a:ea typeface="MS PGothic" charset="0"/>
                <a:cs typeface="MS PGothic" charset="0"/>
              </a:rPr>
              <a:t> </a:t>
            </a:r>
            <a:r>
              <a:rPr lang="tr-TR" dirty="0" err="1">
                <a:ea typeface="MS PGothic" charset="0"/>
                <a:cs typeface="MS PGothic" charset="0"/>
              </a:rPr>
              <a:t>listed</a:t>
            </a:r>
            <a:r>
              <a:rPr lang="tr-TR" dirty="0">
                <a:ea typeface="MS PGothic" charset="0"/>
                <a:cs typeface="MS PGothic" charset="0"/>
              </a:rPr>
              <a:t> as </a:t>
            </a:r>
            <a:r>
              <a:rPr lang="tr-TR" altLang="ja-JP" dirty="0">
                <a:ea typeface="MS PGothic" charset="0"/>
                <a:cs typeface="MS PGothic" charset="0"/>
              </a:rPr>
              <a:t>"</a:t>
            </a:r>
            <a:r>
              <a:rPr lang="tr-TR" altLang="ja-JP" dirty="0" err="1">
                <a:ea typeface="MS PGothic" charset="0"/>
                <a:cs typeface="MS PGothic" charset="0"/>
              </a:rPr>
              <a:t>free</a:t>
            </a:r>
            <a:r>
              <a:rPr lang="tr-TR" altLang="ja-JP" dirty="0">
                <a:ea typeface="MS PGothic" charset="0"/>
                <a:cs typeface="MS PGothic" charset="0"/>
              </a:rPr>
              <a:t>," but </a:t>
            </a:r>
            <a:r>
              <a:rPr lang="tr-TR" altLang="ja-JP" dirty="0" err="1">
                <a:ea typeface="MS PGothic" charset="0"/>
                <a:cs typeface="MS PGothic" charset="0"/>
              </a:rPr>
              <a:t>then</a:t>
            </a:r>
            <a:r>
              <a:rPr lang="tr-TR" altLang="ja-JP" dirty="0">
                <a:ea typeface="MS PGothic" charset="0"/>
                <a:cs typeface="MS PGothic" charset="0"/>
              </a:rPr>
              <a:t> </a:t>
            </a:r>
            <a:r>
              <a:rPr lang="tr-TR" altLang="ja-JP" dirty="0" err="1">
                <a:ea typeface="MS PGothic" charset="0"/>
                <a:cs typeface="MS PGothic" charset="0"/>
              </a:rPr>
              <a:t>customers</a:t>
            </a:r>
            <a:r>
              <a:rPr lang="tr-TR" altLang="ja-JP" dirty="0">
                <a:ea typeface="MS PGothic" charset="0"/>
                <a:cs typeface="MS PGothic" charset="0"/>
              </a:rPr>
              <a:t> </a:t>
            </a:r>
            <a:r>
              <a:rPr lang="tr-TR" altLang="ja-JP" dirty="0" err="1">
                <a:ea typeface="MS PGothic" charset="0"/>
                <a:cs typeface="MS PGothic" charset="0"/>
              </a:rPr>
              <a:t>get</a:t>
            </a:r>
            <a:r>
              <a:rPr lang="tr-TR" altLang="ja-JP" dirty="0">
                <a:ea typeface="MS PGothic" charset="0"/>
                <a:cs typeface="MS PGothic" charset="0"/>
              </a:rPr>
              <a:t> </a:t>
            </a:r>
            <a:r>
              <a:rPr lang="tr-TR" altLang="ja-JP" dirty="0" err="1">
                <a:ea typeface="MS PGothic" charset="0"/>
                <a:cs typeface="MS PGothic" charset="0"/>
              </a:rPr>
              <a:t>charged</a:t>
            </a:r>
            <a:r>
              <a:rPr lang="tr-TR" altLang="ja-JP" dirty="0">
                <a:ea typeface="MS PGothic" charset="0"/>
                <a:cs typeface="MS PGothic" charset="0"/>
              </a:rPr>
              <a:t> $9.95 </a:t>
            </a:r>
            <a:r>
              <a:rPr lang="tr-TR" altLang="ja-JP" dirty="0" err="1">
                <a:ea typeface="MS PGothic" charset="0"/>
                <a:cs typeface="MS PGothic" charset="0"/>
              </a:rPr>
              <a:t>per</a:t>
            </a:r>
            <a:r>
              <a:rPr lang="tr-TR" altLang="ja-JP" dirty="0">
                <a:ea typeface="MS PGothic" charset="0"/>
                <a:cs typeface="MS PGothic" charset="0"/>
              </a:rPr>
              <a:t> </a:t>
            </a:r>
            <a:r>
              <a:rPr lang="tr-TR" altLang="ja-JP" dirty="0" err="1">
                <a:ea typeface="MS PGothic" charset="0"/>
                <a:cs typeface="MS PGothic" charset="0"/>
              </a:rPr>
              <a:t>month</a:t>
            </a:r>
            <a:r>
              <a:rPr lang="tr-TR" altLang="ja-JP" dirty="0">
                <a:ea typeface="MS PGothic" charset="0"/>
                <a:cs typeface="MS PGothic" charset="0"/>
              </a:rPr>
              <a:t> </a:t>
            </a:r>
            <a:r>
              <a:rPr lang="tr-TR" altLang="ja-JP" dirty="0" err="1">
                <a:ea typeface="MS PGothic" charset="0"/>
                <a:cs typeface="MS PGothic" charset="0"/>
              </a:rPr>
              <a:t>if</a:t>
            </a:r>
            <a:r>
              <a:rPr lang="tr-TR" altLang="ja-JP" dirty="0">
                <a:ea typeface="MS PGothic" charset="0"/>
                <a:cs typeface="MS PGothic" charset="0"/>
              </a:rPr>
              <a:t> </a:t>
            </a:r>
            <a:r>
              <a:rPr lang="tr-TR" altLang="ja-JP" dirty="0" err="1">
                <a:ea typeface="MS PGothic" charset="0"/>
                <a:cs typeface="MS PGothic" charset="0"/>
              </a:rPr>
              <a:t>they</a:t>
            </a:r>
            <a:r>
              <a:rPr lang="tr-TR" altLang="ja-JP" dirty="0">
                <a:ea typeface="MS PGothic" charset="0"/>
                <a:cs typeface="MS PGothic" charset="0"/>
              </a:rPr>
              <a:t> </a:t>
            </a:r>
            <a:r>
              <a:rPr lang="tr-TR" altLang="ja-JP" dirty="0" err="1">
                <a:ea typeface="MS PGothic" charset="0"/>
                <a:cs typeface="MS PGothic" charset="0"/>
              </a:rPr>
              <a:t>don't</a:t>
            </a:r>
            <a:r>
              <a:rPr lang="tr-TR" altLang="ja-JP" dirty="0">
                <a:ea typeface="MS PGothic" charset="0"/>
                <a:cs typeface="MS PGothic" charset="0"/>
              </a:rPr>
              <a:t> </a:t>
            </a:r>
            <a:r>
              <a:rPr lang="tr-TR" altLang="ja-JP" dirty="0" err="1">
                <a:ea typeface="MS PGothic" charset="0"/>
                <a:cs typeface="MS PGothic" charset="0"/>
              </a:rPr>
              <a:t>cancel</a:t>
            </a:r>
            <a:r>
              <a:rPr lang="tr-TR" altLang="ja-JP" dirty="0">
                <a:ea typeface="MS PGothic" charset="0"/>
                <a:cs typeface="MS PGothic" charset="0"/>
              </a:rPr>
              <a:t> </a:t>
            </a:r>
            <a:r>
              <a:rPr lang="tr-TR" altLang="ja-JP" dirty="0" err="1">
                <a:ea typeface="MS PGothic" charset="0"/>
                <a:cs typeface="MS PGothic" charset="0"/>
              </a:rPr>
              <a:t>the</a:t>
            </a:r>
            <a:r>
              <a:rPr lang="tr-TR" altLang="ja-JP" dirty="0">
                <a:ea typeface="MS PGothic" charset="0"/>
                <a:cs typeface="MS PGothic" charset="0"/>
              </a:rPr>
              <a:t> </a:t>
            </a:r>
            <a:r>
              <a:rPr lang="tr-TR" altLang="ja-JP" dirty="0" err="1">
                <a:ea typeface="MS PGothic" charset="0"/>
                <a:cs typeface="MS PGothic" charset="0"/>
              </a:rPr>
              <a:t>subscription</a:t>
            </a:r>
            <a:r>
              <a:rPr lang="tr-TR" altLang="ja-JP" dirty="0">
                <a:ea typeface="MS PGothic" charset="0"/>
                <a:cs typeface="MS PGothic" charset="0"/>
              </a:rPr>
              <a:t> </a:t>
            </a:r>
            <a:r>
              <a:rPr lang="tr-TR" altLang="ja-JP" dirty="0" err="1">
                <a:ea typeface="MS PGothic" charset="0"/>
                <a:cs typeface="MS PGothic" charset="0"/>
              </a:rPr>
              <a:t>to</a:t>
            </a:r>
            <a:r>
              <a:rPr lang="tr-TR" altLang="ja-JP" dirty="0">
                <a:ea typeface="MS PGothic" charset="0"/>
                <a:cs typeface="MS PGothic" charset="0"/>
              </a:rPr>
              <a:t> his </a:t>
            </a:r>
            <a:r>
              <a:rPr lang="tr-TR" altLang="ja-JP" dirty="0" err="1">
                <a:ea typeface="MS PGothic" charset="0"/>
                <a:cs typeface="MS PGothic" charset="0"/>
              </a:rPr>
              <a:t>newsletter</a:t>
            </a:r>
            <a:r>
              <a:rPr lang="tr-TR" altLang="ja-JP" dirty="0">
                <a:ea typeface="MS PGothic" charset="0"/>
                <a:cs typeface="MS PGothic" charset="0"/>
              </a:rPr>
              <a:t>.</a:t>
            </a:r>
          </a:p>
          <a:p>
            <a:endParaRPr lang="tr-TR" dirty="0">
              <a:ea typeface="MS PGothic" charset="0"/>
              <a:cs typeface="MS PGothic" charset="0"/>
            </a:endParaRPr>
          </a:p>
          <a:p>
            <a:r>
              <a:rPr lang="tr-TR" dirty="0" err="1">
                <a:ea typeface="MS PGothic" charset="0"/>
                <a:cs typeface="MS PGothic" charset="0"/>
              </a:rPr>
              <a:t>In</a:t>
            </a:r>
            <a:r>
              <a:rPr lang="tr-TR" dirty="0">
                <a:ea typeface="MS PGothic" charset="0"/>
                <a:cs typeface="MS PGothic" charset="0"/>
              </a:rPr>
              <a:t> 2004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lifetime-banned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selling</a:t>
            </a:r>
            <a:r>
              <a:rPr lang="tr-TR" dirty="0">
                <a:ea typeface="MS PGothic" charset="0"/>
                <a:cs typeface="MS PGothic" charset="0"/>
              </a:rPr>
              <a:t> </a:t>
            </a:r>
            <a:r>
              <a:rPr lang="tr-TR" dirty="0" err="1">
                <a:ea typeface="MS PGothic" charset="0"/>
                <a:cs typeface="MS PGothic" charset="0"/>
              </a:rPr>
              <a:t>anything</a:t>
            </a:r>
            <a:r>
              <a:rPr lang="tr-TR" dirty="0">
                <a:ea typeface="MS PGothic" charset="0"/>
                <a:cs typeface="MS PGothic" charset="0"/>
              </a:rPr>
              <a:t> on </a:t>
            </a:r>
            <a:r>
              <a:rPr lang="tr-TR" dirty="0" err="1">
                <a:ea typeface="MS PGothic" charset="0"/>
                <a:cs typeface="MS PGothic" charset="0"/>
              </a:rPr>
              <a:t>infomercials</a:t>
            </a:r>
            <a:r>
              <a:rPr lang="tr-TR" dirty="0">
                <a:ea typeface="MS PGothic" charset="0"/>
                <a:cs typeface="MS PGothic" charset="0"/>
              </a:rPr>
              <a:t> (</a:t>
            </a:r>
            <a:r>
              <a:rPr lang="tr-TR" dirty="0" err="1">
                <a:ea typeface="MS PGothic" charset="0"/>
                <a:cs typeface="MS PGothic" charset="0"/>
              </a:rPr>
              <a:t>except</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his </a:t>
            </a:r>
            <a:r>
              <a:rPr lang="tr-TR" dirty="0" err="1">
                <a:ea typeface="MS PGothic" charset="0"/>
                <a:cs typeface="MS PGothic" charset="0"/>
              </a:rPr>
              <a:t>own</a:t>
            </a:r>
            <a:r>
              <a:rPr lang="tr-TR" dirty="0">
                <a:ea typeface="MS PGothic" charset="0"/>
                <a:cs typeface="MS PGothic" charset="0"/>
              </a:rPr>
              <a:t> </a:t>
            </a:r>
            <a:r>
              <a:rPr lang="tr-TR" dirty="0" err="1">
                <a:ea typeface="MS PGothic" charset="0"/>
                <a:cs typeface="MS PGothic" charset="0"/>
              </a:rPr>
              <a:t>books</a:t>
            </a:r>
            <a:r>
              <a:rPr lang="tr-TR" dirty="0">
                <a:ea typeface="MS PGothic" charset="0"/>
                <a:cs typeface="MS PGothic" charset="0"/>
              </a:rPr>
              <a:t>).  He </a:t>
            </a:r>
            <a:r>
              <a:rPr lang="tr-TR" dirty="0" err="1">
                <a:ea typeface="MS PGothic" charset="0"/>
                <a:cs typeface="MS PGothic" charset="0"/>
              </a:rPr>
              <a:t>was</a:t>
            </a:r>
            <a:r>
              <a:rPr lang="tr-TR" dirty="0">
                <a:ea typeface="MS PGothic" charset="0"/>
                <a:cs typeface="MS PGothic" charset="0"/>
              </a:rPr>
              <a:t> </a:t>
            </a:r>
            <a:r>
              <a:rPr lang="tr-TR" dirty="0" err="1">
                <a:ea typeface="MS PGothic" charset="0"/>
                <a:cs typeface="MS PGothic" charset="0"/>
              </a:rPr>
              <a:t>banned</a:t>
            </a:r>
            <a:r>
              <a:rPr lang="tr-TR" dirty="0">
                <a:ea typeface="MS PGothic" charset="0"/>
                <a:cs typeface="MS PGothic" charset="0"/>
              </a:rPr>
              <a:t> </a:t>
            </a:r>
            <a:r>
              <a:rPr lang="tr-TR" dirty="0" err="1">
                <a:ea typeface="MS PGothic" charset="0"/>
                <a:cs typeface="MS PGothic" charset="0"/>
              </a:rPr>
              <a:t>from</a:t>
            </a:r>
            <a:r>
              <a:rPr lang="tr-TR" dirty="0">
                <a:ea typeface="MS PGothic" charset="0"/>
                <a:cs typeface="MS PGothic" charset="0"/>
              </a:rPr>
              <a:t> </a:t>
            </a:r>
            <a:r>
              <a:rPr lang="tr-TR" dirty="0" err="1">
                <a:ea typeface="MS PGothic" charset="0"/>
                <a:cs typeface="MS PGothic" charset="0"/>
              </a:rPr>
              <a:t>appearing</a:t>
            </a:r>
            <a:r>
              <a:rPr lang="tr-TR" dirty="0">
                <a:ea typeface="MS PGothic" charset="0"/>
                <a:cs typeface="MS PGothic" charset="0"/>
              </a:rPr>
              <a:t> in </a:t>
            </a:r>
            <a:r>
              <a:rPr lang="tr-TR" dirty="0" err="1">
                <a:ea typeface="MS PGothic" charset="0"/>
                <a:cs typeface="MS PGothic" charset="0"/>
              </a:rPr>
              <a:t>any</a:t>
            </a:r>
            <a:r>
              <a:rPr lang="tr-TR" dirty="0">
                <a:ea typeface="MS PGothic" charset="0"/>
                <a:cs typeface="MS PGothic" charset="0"/>
              </a:rPr>
              <a:t> </a:t>
            </a:r>
            <a:r>
              <a:rPr lang="tr-TR" dirty="0" err="1">
                <a:ea typeface="MS PGothic" charset="0"/>
                <a:cs typeface="MS PGothic" charset="0"/>
              </a:rPr>
              <a:t>infomercial</a:t>
            </a:r>
            <a:r>
              <a:rPr lang="tr-TR" dirty="0">
                <a:ea typeface="MS PGothic" charset="0"/>
                <a:cs typeface="MS PGothic" charset="0"/>
              </a:rPr>
              <a:t> </a:t>
            </a:r>
            <a:r>
              <a:rPr lang="tr-TR" dirty="0" err="1">
                <a:ea typeface="MS PGothic" charset="0"/>
                <a:cs typeface="MS PGothic" charset="0"/>
              </a:rPr>
              <a:t>for</a:t>
            </a:r>
            <a:r>
              <a:rPr lang="tr-TR" dirty="0">
                <a:ea typeface="MS PGothic" charset="0"/>
                <a:cs typeface="MS PGothic" charset="0"/>
              </a:rPr>
              <a:t> </a:t>
            </a:r>
            <a:r>
              <a:rPr lang="tr-TR" dirty="0" err="1">
                <a:ea typeface="MS PGothic" charset="0"/>
                <a:cs typeface="MS PGothic" charset="0"/>
              </a:rPr>
              <a:t>three</a:t>
            </a:r>
            <a:r>
              <a:rPr lang="tr-TR" dirty="0">
                <a:ea typeface="MS PGothic" charset="0"/>
                <a:cs typeface="MS PGothic" charset="0"/>
              </a:rPr>
              <a:t> </a:t>
            </a:r>
            <a:r>
              <a:rPr lang="tr-TR" dirty="0" err="1">
                <a:ea typeface="MS PGothic" charset="0"/>
                <a:cs typeface="MS PGothic" charset="0"/>
              </a:rPr>
              <a:t>years</a:t>
            </a:r>
            <a:r>
              <a:rPr lang="tr-TR" dirty="0">
                <a:ea typeface="MS PGothic" charset="0"/>
                <a:cs typeface="MS PGothic" charset="0"/>
              </a:rPr>
              <a:t> in 2009.</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err="1">
                <a:ea typeface="MS PGothic" charset="0"/>
                <a:cs typeface="MS PGothic" charset="0"/>
              </a:rPr>
              <a:t>Cevapr</a:t>
            </a:r>
            <a:r>
              <a:rPr lang="tr-TR" dirty="0">
                <a:ea typeface="MS PGothic" charset="0"/>
                <a:cs typeface="MS PGothic" charset="0"/>
              </a:rPr>
              <a:t>: 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tr-TR"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extLst>
      <p:ext uri="{BB962C8B-B14F-4D97-AF65-F5344CB8AC3E}">
        <p14:creationId xmlns:p14="http://schemas.microsoft.com/office/powerpoint/2010/main" val="1710765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A</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C</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tr-TR" dirty="0">
                <a:ea typeface="MS PGothic" charset="0"/>
                <a:cs typeface="MS PGothic" charset="0"/>
              </a:rPr>
              <a:t>Cevap: B</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1913634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a:t>
            </a:r>
            <a:r>
              <a:rPr lang="tr-TR" altLang="ja-JP">
                <a:ea typeface="MS PGothic" charset="0"/>
                <a:cs typeface="MS PGothic" charset="0"/>
              </a:rPr>
              <a:t>"spectrum" of market structures, oligopoly would be closer to monopoly than to perfect competition.  Monopoly and oligopoly both have significant barriers to entry.</a:t>
            </a:r>
          </a:p>
          <a:p>
            <a:endParaRPr lang="tr-TR">
              <a:ea typeface="MS PGothic" charset="0"/>
              <a:cs typeface="MS PGothic" charset="0"/>
            </a:endParaRPr>
          </a:p>
          <a:p>
            <a:r>
              <a:rPr lang="tr-TR">
                <a:ea typeface="MS PGothic" charset="0"/>
                <a:cs typeface="MS PGothic" charset="0"/>
              </a:rPr>
              <a:t>Strategic interaction is a characteristic unique to oligopoly.</a:t>
            </a:r>
          </a:p>
          <a:p>
            <a:endParaRPr lang="tr-TR">
              <a:ea typeface="MS PGothic" charset="0"/>
              <a:cs typeface="MS PGothic" charset="0"/>
            </a:endParaRPr>
          </a:p>
          <a:p>
            <a:r>
              <a:rPr lang="tr-TR">
                <a:ea typeface="MS PGothic" charset="0"/>
                <a:cs typeface="MS PGothic" charset="0"/>
              </a:rPr>
              <a:t>Car manufacturing is an example of oligopoly.  The </a:t>
            </a:r>
            <a:r>
              <a:rPr lang="tr-TR" altLang="ja-JP">
                <a:ea typeface="MS PGothic" charset="0"/>
                <a:cs typeface="MS PGothic" charset="0"/>
              </a:rPr>
              <a:t>"Big Three" are comprised of Ford, Chrysler, and GM.</a:t>
            </a:r>
          </a:p>
          <a:p>
            <a:r>
              <a:rPr lang="tr-TR">
                <a:ea typeface="MS PGothic" charset="0"/>
                <a:cs typeface="MS PGothic" charset="0"/>
              </a:rPr>
              <a:t>Chevrolet is a brand produced by General Motors.</a:t>
            </a:r>
            <a:endParaRPr lang="tr-TR" dirty="0">
              <a:ea typeface="MS PGothic" charset="0"/>
              <a:cs typeface="MS PGothic" charset="0"/>
            </a:endParaRPr>
          </a:p>
        </p:txBody>
      </p:sp>
    </p:spTree>
    <p:extLst>
      <p:ext uri="{BB962C8B-B14F-4D97-AF65-F5344CB8AC3E}">
        <p14:creationId xmlns:p14="http://schemas.microsoft.com/office/powerpoint/2010/main" val="3166397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The table shows that on a </a:t>
            </a:r>
            <a:r>
              <a:rPr lang="tr-TR" altLang="ja-JP">
                <a:ea typeface="MS PGothic" charset="0"/>
                <a:cs typeface="MS PGothic" charset="0"/>
              </a:rPr>
              <a:t>"spectrum" of market structures, oligopoly lies in between monopolistic competition and monopoly.</a:t>
            </a:r>
          </a:p>
          <a:p>
            <a:endParaRPr lang="tr-TR">
              <a:ea typeface="MS PGothic" charset="0"/>
              <a:cs typeface="MS PGothic" charset="0"/>
            </a:endParaRPr>
          </a:p>
          <a:p>
            <a:r>
              <a:rPr lang="tr-TR">
                <a:ea typeface="MS PGothic" charset="0"/>
                <a:cs typeface="MS PGothic" charset="0"/>
              </a:rPr>
              <a:t>Oligopoly is two or more sellers (but not very many).</a:t>
            </a:r>
          </a:p>
          <a:p>
            <a:r>
              <a:rPr lang="tr-TR">
                <a:ea typeface="MS PGothic" charset="0"/>
                <a:cs typeface="MS PGothic" charset="0"/>
              </a:rPr>
              <a:t>In addition, there are significant barriers to entry.</a:t>
            </a:r>
          </a:p>
          <a:p>
            <a:endParaRPr lang="tr-TR">
              <a:ea typeface="MS PGothic" charset="0"/>
              <a:cs typeface="MS PGothic" charset="0"/>
            </a:endParaRPr>
          </a:p>
          <a:p>
            <a:r>
              <a:rPr lang="tr-TR">
                <a:ea typeface="MS PGothic" charset="0"/>
                <a:cs typeface="MS PGothic" charset="0"/>
              </a:rPr>
              <a:t>Oligopoly is closer to monopoly than it is to perfect competition.</a:t>
            </a:r>
          </a:p>
          <a:p>
            <a:r>
              <a:rPr lang="tr-TR">
                <a:ea typeface="MS PGothic" charset="0"/>
                <a:cs typeface="MS PGothic" charset="0"/>
              </a:rPr>
              <a:t>A single firm in oligopoly (called an oligopolist) will enjoy more market power than a firm in monopolistic competition.</a:t>
            </a:r>
          </a:p>
          <a:p>
            <a:endParaRPr lang="tr-TR">
              <a:ea typeface="MS PGothic" charset="0"/>
              <a:cs typeface="MS PGothic" charset="0"/>
            </a:endParaRPr>
          </a:p>
          <a:p>
            <a:r>
              <a:rPr lang="tr-TR" altLang="ja-JP">
                <a:ea typeface="MS PGothic" charset="0"/>
                <a:cs typeface="MS PGothic" charset="0"/>
              </a:rPr>
              <a:t>"Oligarchy" = rule by a few</a:t>
            </a:r>
          </a:p>
          <a:p>
            <a:r>
              <a:rPr lang="tr-TR" altLang="ja-JP">
                <a:ea typeface="MS PGothic" charset="0"/>
                <a:cs typeface="MS PGothic" charset="0"/>
              </a:rPr>
              <a:t>"Oligopoly" = market structure with a few firms</a:t>
            </a:r>
            <a:endParaRPr lang="tr-TR" dirty="0">
              <a:ea typeface="MS PGothic" charset="0"/>
              <a:cs typeface="MS PGothic" charset="0"/>
            </a:endParaRPr>
          </a:p>
        </p:txBody>
      </p:sp>
    </p:spTree>
    <p:extLst>
      <p:ext uri="{BB962C8B-B14F-4D97-AF65-F5344CB8AC3E}">
        <p14:creationId xmlns:p14="http://schemas.microsoft.com/office/powerpoint/2010/main" val="176335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Intuition:</a:t>
            </a:r>
          </a:p>
          <a:p>
            <a:r>
              <a:rPr lang="tr-TR">
                <a:ea typeface="MS PGothic" charset="0"/>
                <a:cs typeface="MS PGothic" charset="0"/>
              </a:rPr>
              <a:t>We</a:t>
            </a:r>
            <a:r>
              <a:rPr lang="tr-TR" altLang="ja-JP">
                <a:ea typeface="MS PGothic" charset="0"/>
                <a:cs typeface="MS PGothic" charset="0"/>
              </a:rPr>
              <a:t>'re asking how concentrated the industry is. . . . Concentrated within a few firms, or more spread out?</a:t>
            </a:r>
          </a:p>
          <a:p>
            <a:endParaRPr lang="tr-TR">
              <a:ea typeface="MS PGothic" charset="0"/>
              <a:cs typeface="MS PGothic" charset="0"/>
            </a:endParaRPr>
          </a:p>
          <a:p>
            <a:r>
              <a:rPr lang="tr-TR">
                <a:ea typeface="MS PGothic" charset="0"/>
                <a:cs typeface="MS PGothic" charset="0"/>
              </a:rPr>
              <a:t>The four-firm concentration ratio examines the largest four firms in the industry and states what percentage of the industry sales are controlled by these four firms.</a:t>
            </a:r>
          </a:p>
          <a:p>
            <a:endParaRPr lang="tr-TR">
              <a:ea typeface="MS PGothic" charset="0"/>
              <a:cs typeface="MS PGothic" charset="0"/>
            </a:endParaRPr>
          </a:p>
          <a:p>
            <a:r>
              <a:rPr lang="tr-TR">
                <a:ea typeface="MS PGothic" charset="0"/>
                <a:cs typeface="MS PGothic" charset="0"/>
              </a:rPr>
              <a:t>If the concentration ratio is high (closer to 100%), then the industry is more concentrated, and there is less competition with a high degree of power in those four firms.</a:t>
            </a:r>
          </a:p>
          <a:p>
            <a:endParaRPr lang="tr-TR">
              <a:ea typeface="MS PGothic" charset="0"/>
              <a:cs typeface="MS PGothic" charset="0"/>
            </a:endParaRPr>
          </a:p>
          <a:p>
            <a:r>
              <a:rPr lang="tr-TR">
                <a:ea typeface="MS PGothic" charset="0"/>
                <a:cs typeface="MS PGothic" charset="0"/>
              </a:rPr>
              <a:t>If the concentration ratio is lower (closer to 0%), then the industry is less concentrated with more competition, and market power is more dispersed among many firms rather than a few dominant firms.</a:t>
            </a:r>
          </a:p>
          <a:p>
            <a:endParaRPr lang="tr-TR">
              <a:ea typeface="MS PGothic" charset="0"/>
              <a:cs typeface="MS PGothic" charset="0"/>
            </a:endParaRPr>
          </a:p>
          <a:p>
            <a:r>
              <a:rPr lang="tr-TR">
                <a:ea typeface="MS PGothic" charset="0"/>
                <a:cs typeface="MS PGothic" charset="0"/>
              </a:rPr>
              <a:t>The eight-firm concentration ratio does the same analysis using eight firms instead of four.</a:t>
            </a:r>
            <a:endParaRPr lang="tr-TR" dirty="0">
              <a:ea typeface="MS PGothic" charset="0"/>
              <a:cs typeface="MS PGothic" charset="0"/>
            </a:endParaRPr>
          </a:p>
        </p:txBody>
      </p:sp>
    </p:spTree>
    <p:extLst>
      <p:ext uri="{BB962C8B-B14F-4D97-AF65-F5344CB8AC3E}">
        <p14:creationId xmlns:p14="http://schemas.microsoft.com/office/powerpoint/2010/main" val="3908305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Top of the table:</a:t>
            </a:r>
          </a:p>
          <a:p>
            <a:r>
              <a:rPr lang="tr-TR">
                <a:ea typeface="MS PGothic" charset="0"/>
                <a:cs typeface="MS PGothic" charset="0"/>
              </a:rPr>
              <a:t>Very concentrated industries.  Top four firms make up almost entire industry.</a:t>
            </a:r>
          </a:p>
          <a:p>
            <a:r>
              <a:rPr lang="tr-TR">
                <a:ea typeface="MS PGothic" charset="0"/>
                <a:cs typeface="MS PGothic" charset="0"/>
              </a:rPr>
              <a:t>Search engines and satellite TV providers are true oligopolies!</a:t>
            </a:r>
          </a:p>
          <a:p>
            <a:endParaRPr lang="tr-TR">
              <a:ea typeface="MS PGothic" charset="0"/>
              <a:cs typeface="MS PGothic" charset="0"/>
            </a:endParaRPr>
          </a:p>
          <a:p>
            <a:r>
              <a:rPr lang="tr-TR">
                <a:ea typeface="MS PGothic" charset="0"/>
                <a:cs typeface="MS PGothic" charset="0"/>
              </a:rPr>
              <a:t>Bottom of the table:</a:t>
            </a:r>
          </a:p>
          <a:p>
            <a:r>
              <a:rPr lang="tr-TR">
                <a:ea typeface="MS PGothic" charset="0"/>
                <a:cs typeface="MS PGothic" charset="0"/>
              </a:rPr>
              <a:t>Still concentrated, but there are more </a:t>
            </a:r>
            <a:r>
              <a:rPr lang="tr-TR" altLang="ja-JP">
                <a:ea typeface="MS PGothic" charset="0"/>
                <a:cs typeface="MS PGothic" charset="0"/>
              </a:rPr>
              <a:t>"fringe" competitors in the household appliance and automobile industries.</a:t>
            </a:r>
            <a:endParaRPr lang="tr-TR" dirty="0">
              <a:ea typeface="MS PGothic" charset="0"/>
              <a:cs typeface="MS PGothic" charset="0"/>
            </a:endParaRPr>
          </a:p>
        </p:txBody>
      </p:sp>
    </p:spTree>
    <p:extLst>
      <p:ext uri="{BB962C8B-B14F-4D97-AF65-F5344CB8AC3E}">
        <p14:creationId xmlns:p14="http://schemas.microsoft.com/office/powerpoint/2010/main" val="87968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F6E0-3028-0345-8E1D-38B8B392F7D2}" type="slidenum">
              <a:rPr lang="tr-TR" smtClean="0">
                <a:solidFill>
                  <a:prstClr val="black"/>
                </a:solidFill>
              </a:rPr>
              <a:pPr/>
              <a:t>50</a:t>
            </a:fld>
            <a:endParaRPr lang="tr-TR" dirty="0">
              <a:solidFill>
                <a:prstClr val="black"/>
              </a:solidFill>
            </a:endParaRPr>
          </a:p>
        </p:txBody>
      </p:sp>
      <p:sp>
        <p:nvSpPr>
          <p:cNvPr id="1730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73059" name="Rectangle 3"/>
          <p:cNvSpPr>
            <a:spLocks noGrp="1" noChangeArrowheads="1"/>
          </p:cNvSpPr>
          <p:nvPr>
            <p:ph type="body" idx="1"/>
          </p:nvPr>
        </p:nvSpPr>
        <p:spPr/>
        <p:txBody>
          <a:bodyPr/>
          <a:lstStyle/>
          <a:p>
            <a:r>
              <a:rPr lang="tr-TR"/>
              <a:t>Cellular service industry may</a:t>
            </a:r>
            <a:r>
              <a:rPr lang="tr-TR" baseline="0"/>
              <a:t> be seen as monopolistic competition due to heavy </a:t>
            </a:r>
            <a:r>
              <a:rPr lang="tr-TR"/>
              <a:t> advertising</a:t>
            </a:r>
            <a:r>
              <a:rPr lang="tr-TR" baseline="0"/>
              <a:t> but it is actually oligopoly due to barriers to entry (large investment to maintain a cellular network).</a:t>
            </a:r>
            <a:endParaRPr lang="tr-TR" dirty="0"/>
          </a:p>
        </p:txBody>
      </p:sp>
    </p:spTree>
    <p:extLst>
      <p:ext uri="{BB962C8B-B14F-4D97-AF65-F5344CB8AC3E}">
        <p14:creationId xmlns:p14="http://schemas.microsoft.com/office/powerpoint/2010/main" val="122443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Competition still exists, but it is not as extensive as you would see in competitive markets, which ruthlessly drive the price down to cost. Nor does the result always mirror that of monopoly, where competitive pressures are completely absent. In an oligopoly, a small number of firms feel competitive pressures and also enjoy some of the advantages of monopoly. </a:t>
            </a:r>
          </a:p>
          <a:p>
            <a:endParaRPr lang="tr-TR">
              <a:ea typeface="MS PGothic" charset="0"/>
              <a:cs typeface="MS PGothic" charset="0"/>
            </a:endParaRPr>
          </a:p>
          <a:p>
            <a:r>
              <a:rPr lang="tr-TR">
                <a:ea typeface="MS PGothic" charset="0"/>
                <a:cs typeface="MS PGothic" charset="0"/>
              </a:rPr>
              <a:t>In a duopoly, the two firms can also decide to cooperate (though this is illegal in the United States, as we will discuss shortly).  If the duopolists cooperate, we say that they collude. Collusion is an agreement among rival firms that specifies the price each firm charges and the quantity it produces. Given the opportunity to collude, firms can act like a single monopolist to maximize the profit they earn.</a:t>
            </a:r>
            <a:endParaRPr lang="tr-TR" dirty="0">
              <a:ea typeface="MS PGothic" charset="0"/>
              <a:cs typeface="MS PGothic" charset="0"/>
            </a:endParaRPr>
          </a:p>
        </p:txBody>
      </p:sp>
    </p:spTree>
    <p:extLst>
      <p:ext uri="{BB962C8B-B14F-4D97-AF65-F5344CB8AC3E}">
        <p14:creationId xmlns:p14="http://schemas.microsoft.com/office/powerpoint/2010/main" val="1168217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A monopoly is just one firm.</a:t>
            </a:r>
          </a:p>
          <a:p>
            <a:endParaRPr lang="tr-TR">
              <a:ea typeface="MS PGothic" charset="0"/>
              <a:cs typeface="MS PGothic" charset="0"/>
            </a:endParaRPr>
          </a:p>
          <a:p>
            <a:r>
              <a:rPr lang="tr-TR">
                <a:ea typeface="MS PGothic" charset="0"/>
                <a:cs typeface="MS PGothic" charset="0"/>
              </a:rPr>
              <a:t>A duopoly has just two firms.  The duopolists say </a:t>
            </a:r>
            <a:r>
              <a:rPr lang="tr-TR" altLang="ja-JP">
                <a:ea typeface="MS PGothic" charset="0"/>
                <a:cs typeface="MS PGothic" charset="0"/>
              </a:rPr>
              <a:t>"We're so close to a monopoly. . . . What would a monopolist do with price and quantity?  Let's agree and cooperate (instead of compete) to get to the monopoly price and output."</a:t>
            </a:r>
          </a:p>
          <a:p>
            <a:endParaRPr lang="tr-TR">
              <a:ea typeface="MS PGothic" charset="0"/>
              <a:cs typeface="MS PGothic" charset="0"/>
            </a:endParaRPr>
          </a:p>
          <a:p>
            <a:r>
              <a:rPr lang="tr-TR">
                <a:ea typeface="MS PGothic" charset="0"/>
                <a:cs typeface="MS PGothic" charset="0"/>
              </a:rPr>
              <a:t>A cartel is a joint monopoly among multiple firms.  The industry profits will be equal to monopoly profits, and then these profits are split among the firms in the cartel.</a:t>
            </a:r>
            <a:endParaRPr lang="tr-TR" dirty="0">
              <a:ea typeface="MS PGothic" charset="0"/>
              <a:cs typeface="MS PGothic" charset="0"/>
            </a:endParaRPr>
          </a:p>
        </p:txBody>
      </p:sp>
    </p:spTree>
    <p:extLst>
      <p:ext uri="{BB962C8B-B14F-4D97-AF65-F5344CB8AC3E}">
        <p14:creationId xmlns:p14="http://schemas.microsoft.com/office/powerpoint/2010/main" val="970587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this in the table in the next few slides, and also examine it with game theory.</a:t>
            </a:r>
          </a:p>
          <a:p>
            <a:endParaRPr lang="tr-TR">
              <a:ea typeface="MS PGothic" charset="0"/>
              <a:cs typeface="MS PGothic" charset="0"/>
            </a:endParaRPr>
          </a:p>
          <a:p>
            <a:r>
              <a:rPr lang="tr-TR">
                <a:ea typeface="MS PGothic" charset="0"/>
                <a:cs typeface="MS PGothic" charset="0"/>
              </a:rPr>
              <a:t>Storyline:</a:t>
            </a:r>
          </a:p>
          <a:p>
            <a:pPr>
              <a:buFontTx/>
              <a:buAutoNum type="arabicPeriod"/>
            </a:pPr>
            <a:r>
              <a:rPr lang="tr-TR">
                <a:ea typeface="MS PGothic" charset="0"/>
                <a:cs typeface="MS PGothic" charset="0"/>
              </a:rPr>
              <a:t>Firms in a duopoly realize that a cartelized monopoly is more profitable than a duopoly.</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Firms shake hands, and agree to become a cartel and restrict output.</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Each individual firm in the cartel says </a:t>
            </a:r>
            <a:r>
              <a:rPr lang="tr-TR" altLang="ja-JP">
                <a:ea typeface="MS PGothic" charset="0"/>
                <a:cs typeface="MS PGothic" charset="0"/>
              </a:rPr>
              <a:t>"Wait a minute . . . if they all restrict their output, price goes up.  I should produce more!"  At least one firm may eventually "cheat" and break the cartel deal.</a:t>
            </a:r>
          </a:p>
          <a:p>
            <a:pPr>
              <a:buFontTx/>
              <a:buAutoNum type="arabicPeriod"/>
            </a:pPr>
            <a:endParaRPr lang="tr-TR">
              <a:ea typeface="MS PGothic" charset="0"/>
              <a:cs typeface="MS PGothic" charset="0"/>
            </a:endParaRPr>
          </a:p>
          <a:p>
            <a:pPr>
              <a:buFontTx/>
              <a:buAutoNum type="arabicPeriod"/>
            </a:pPr>
            <a:r>
              <a:rPr lang="tr-TR">
                <a:ea typeface="MS PGothic" charset="0"/>
                <a:cs typeface="MS PGothic" charset="0"/>
              </a:rPr>
              <a:t>The cartel falls apart, no one trusts each other, and the firms go back to duopoly competition.</a:t>
            </a:r>
            <a:endParaRPr lang="tr-TR" dirty="0">
              <a:ea typeface="MS PGothic" charset="0"/>
              <a:cs typeface="MS PGothic" charset="0"/>
            </a:endParaRPr>
          </a:p>
        </p:txBody>
      </p:sp>
    </p:spTree>
    <p:extLst>
      <p:ext uri="{BB962C8B-B14F-4D97-AF65-F5344CB8AC3E}">
        <p14:creationId xmlns:p14="http://schemas.microsoft.com/office/powerpoint/2010/main" val="385300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29C21-54DD-F148-8D1C-BA4120555057}" type="slidenum">
              <a:rPr lang="tr-TR" smtClean="0"/>
              <a:pPr/>
              <a:t>54</a:t>
            </a:fld>
            <a:endParaRPr lang="tr-TR" dirty="0"/>
          </a:p>
        </p:txBody>
      </p:sp>
      <p:sp>
        <p:nvSpPr>
          <p:cNvPr id="177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7155"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3894500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Imagine a small town where there are only two providers who have cellphone towers. Both towers were built to service all of the customers in the town, so each carrier has substantial excess capacity when the customers are divided among the two carriers.  Note that the table shows a downward-sloping demand function.</a:t>
            </a:r>
          </a:p>
          <a:p>
            <a:endParaRPr lang="tr-TR">
              <a:ea typeface="MS PGothic" charset="0"/>
              <a:cs typeface="MS PGothic" charset="0"/>
            </a:endParaRPr>
          </a:p>
          <a:p>
            <a:r>
              <a:rPr lang="tr-TR">
                <a:ea typeface="MS PGothic" charset="0"/>
                <a:cs typeface="MS PGothic" charset="0"/>
              </a:rPr>
              <a:t>Also, since there is extra capacity on each network, the marginal cost of adding additional customers is zero.  Thus, let</a:t>
            </a:r>
            <a:r>
              <a:rPr lang="tr-TR" altLang="ja-JP">
                <a:ea typeface="MS PGothic" charset="0"/>
                <a:cs typeface="MS PGothic" charset="0"/>
              </a:rPr>
              <a:t>'s assume that each firm (in this case) is just interested in maximizing revenue since costs are effectively zero.</a:t>
            </a:r>
          </a:p>
          <a:p>
            <a:endParaRPr lang="tr-TR">
              <a:ea typeface="MS PGothic" charset="0"/>
              <a:cs typeface="MS PGothic" charset="0"/>
            </a:endParaRPr>
          </a:p>
          <a:p>
            <a:r>
              <a:rPr lang="tr-TR">
                <a:ea typeface="MS PGothic" charset="0"/>
                <a:cs typeface="MS PGothic" charset="0"/>
              </a:rPr>
              <a:t>Result of perfect competition?  Competition drives the price down to P = MC.</a:t>
            </a:r>
          </a:p>
          <a:p>
            <a:endParaRPr lang="tr-TR">
              <a:ea typeface="MS PGothic" charset="0"/>
              <a:cs typeface="MS PGothic" charset="0"/>
            </a:endParaRPr>
          </a:p>
          <a:p>
            <a:r>
              <a:rPr lang="tr-TR">
                <a:ea typeface="MS PGothic" charset="0"/>
                <a:cs typeface="MS PGothic" charset="0"/>
              </a:rPr>
              <a:t>Result of monopoly?  Firm maximizes profits based on the industry demand curve as shown in the table. To find the monopoly price and quantity see</a:t>
            </a:r>
            <a:r>
              <a:rPr lang="tr-TR" baseline="0">
                <a:ea typeface="MS PGothic" charset="0"/>
                <a:cs typeface="MS PGothic" charset="0"/>
              </a:rPr>
              <a:t> the followings:</a:t>
            </a:r>
          </a:p>
          <a:p>
            <a:r>
              <a:rPr lang="tr-TR" baseline="0">
                <a:ea typeface="MS PGothic" charset="0"/>
                <a:cs typeface="MS PGothic" charset="0"/>
              </a:rPr>
              <a:t>	Remember from the previous classes that monopoly operates only when the marginal revenue is not negative. From the demand schedule you can see that marginal revenue is negative after the price of $90 and quantity of 600 and when the revenue is $54,400. So, the monopolistic firm should produce less than or equal to 600 quantity. </a:t>
            </a:r>
          </a:p>
          <a:p>
            <a:r>
              <a:rPr lang="tr-TR" baseline="0">
                <a:ea typeface="MS PGothic" charset="0"/>
                <a:cs typeface="MS PGothic" charset="0"/>
              </a:rPr>
              <a:t>	Then, remember the profit maximizing condition for the monopoly which is MR=MC. Since MC=0 (Note that cellular companies have already built the towers and adding additional costumers wont create a cost to companies so MC should be 0), the profit maximizing condition should occur when MR=0.</a:t>
            </a:r>
          </a:p>
          <a:p>
            <a:r>
              <a:rPr lang="tr-TR" baseline="0">
                <a:ea typeface="MS PGothic" charset="0"/>
                <a:cs typeface="MS PGothic" charset="0"/>
              </a:rPr>
              <a:t>	To find where MR=0, you need to calculate MR's for each row. After doing that, you will see that when the monopoly increase the quantity from 500 to 600 the revenue increases by $1,500. So, the MR per customer is $15, which is the smallest MR in the given demand schedule. Also, it is the closes MR value to MC=0 value. So, the monopolistic firm will maximize the profit by setting the price $90 and producing 600. </a:t>
            </a:r>
            <a:endParaRPr lang="tr-TR" dirty="0">
              <a:ea typeface="MS PGothic" charset="0"/>
              <a:cs typeface="MS PGothic" charset="0"/>
            </a:endParaRPr>
          </a:p>
        </p:txBody>
      </p:sp>
    </p:spTree>
    <p:extLst>
      <p:ext uri="{BB962C8B-B14F-4D97-AF65-F5344CB8AC3E}">
        <p14:creationId xmlns:p14="http://schemas.microsoft.com/office/powerpoint/2010/main" val="3262379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Duopoly sits between the two extremes of perfect competition and monopoly. Competition still exists, but it is not as extensive as you would see in competitive markets, which drive the price down to cost. Nor does the result always mirror that of monopoly, where competitive pressures are completely absent. In an oligopoly, a small number of firms feel competitive pressures and also enjoy some of the advantages of monopoly.</a:t>
            </a:r>
          </a:p>
          <a:p>
            <a:endParaRPr lang="tr-TR">
              <a:ea typeface="MS PGothic" charset="0"/>
              <a:cs typeface="MS PGothic" charset="0"/>
            </a:endParaRPr>
          </a:p>
          <a:p>
            <a:r>
              <a:rPr lang="tr-TR">
                <a:ea typeface="MS PGothic" charset="0"/>
                <a:cs typeface="MS PGothic" charset="0"/>
              </a:rPr>
              <a:t>This slide shows the collusive result.  The firms ask:  </a:t>
            </a:r>
            <a:r>
              <a:rPr lang="tr-TR" altLang="ja-JP">
                <a:ea typeface="MS PGothic" charset="0"/>
                <a:cs typeface="MS PGothic" charset="0"/>
              </a:rPr>
              <a:t>"What would a monopoly do"?  Then, they make that result happen.  But on the next slide, we'll see that this agreement can easily fall apart.</a:t>
            </a:r>
            <a:endParaRPr lang="tr-TR" dirty="0">
              <a:ea typeface="MS PGothic" charset="0"/>
              <a:cs typeface="MS PGothic" charset="0"/>
            </a:endParaRPr>
          </a:p>
        </p:txBody>
      </p:sp>
    </p:spTree>
    <p:extLst>
      <p:ext uri="{BB962C8B-B14F-4D97-AF65-F5344CB8AC3E}">
        <p14:creationId xmlns:p14="http://schemas.microsoft.com/office/powerpoint/2010/main" val="197584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Horizon would certainly not sit on the sidelines and do nothing while AT-Phone increases market share and profits. Horizon would decide that it should also cover 400 customers. For both firms to provide cellphone coverage to 400 customers, the market price would fall to $60. At this price level each firm earns $24,000 in profit, which is $3,000 less than when they served only 600 customers.</a:t>
            </a:r>
          </a:p>
          <a:p>
            <a:endParaRPr lang="tr-TR">
              <a:ea typeface="MS PGothic" charset="0"/>
              <a:cs typeface="MS PGothic" charset="0"/>
            </a:endParaRPr>
          </a:p>
          <a:p>
            <a:endParaRPr lang="tr-TR" dirty="0">
              <a:ea typeface="MS PGothic" charset="0"/>
              <a:cs typeface="MS PGothic" charset="0"/>
            </a:endParaRPr>
          </a:p>
        </p:txBody>
      </p:sp>
    </p:spTree>
    <p:extLst>
      <p:ext uri="{BB962C8B-B14F-4D97-AF65-F5344CB8AC3E}">
        <p14:creationId xmlns:p14="http://schemas.microsoft.com/office/powerpoint/2010/main" val="3006486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a:t>
            </a:r>
            <a:r>
              <a:rPr lang="tr-TR" baseline="0">
                <a:ea typeface="MS PGothic" charset="0"/>
                <a:cs typeface="MS PGothic" charset="0"/>
              </a:rPr>
              <a:t> general, the duopolist will try to gain more market share and then wait to see its competitor's response. One the market participants understand that a competitor is likely to match their movements, they will stop trying to increase production and end up at the second-best option. (This second-best option, often referred to as the Nash Equilibrium, will be discussed in the next section)</a:t>
            </a:r>
            <a:endParaRPr lang="tr-TR">
              <a:ea typeface="MS PGothic" charset="0"/>
              <a:cs typeface="MS PGothic" charset="0"/>
            </a:endParaRPr>
          </a:p>
          <a:p>
            <a:endParaRPr lang="tr-TR">
              <a:ea typeface="MS PGothic" charset="0"/>
              <a:cs typeface="MS PGothic" charset="0"/>
            </a:endParaRPr>
          </a:p>
          <a:p>
            <a:r>
              <a:rPr lang="tr-TR">
                <a:ea typeface="MS PGothic" charset="0"/>
                <a:cs typeface="MS PGothic" charset="0"/>
              </a:rPr>
              <a:t>For example:</a:t>
            </a:r>
          </a:p>
          <a:p>
            <a:r>
              <a:rPr lang="tr-TR">
                <a:ea typeface="MS PGothic" charset="0"/>
                <a:cs typeface="MS PGothic" charset="0"/>
              </a:rPr>
              <a:t>If AT-Phone is serving 400 customers and Horizon decides to service 500 customers, the price of cellphone service will fall to $45. Horizon will make $45 × 500 customers, or $22,500. This is $1,500 less than what the company would have earned if it simply matched its rival at 400 customers for $60 each. So, although duopolists are unlikely to participate in an all-out price war, the result of their competition is more efficient than a monopoly. In the end, each firm will supply 400 customers, for a total of 800 customers—or 200 more than the monopolist would supply.	</a:t>
            </a:r>
            <a:endParaRPr lang="tr-TR" dirty="0">
              <a:ea typeface="MS PGothic" charset="0"/>
              <a:cs typeface="MS PGothic" charset="0"/>
            </a:endParaRPr>
          </a:p>
        </p:txBody>
      </p:sp>
    </p:spTree>
    <p:extLst>
      <p:ext uri="{BB962C8B-B14F-4D97-AF65-F5344CB8AC3E}">
        <p14:creationId xmlns:p14="http://schemas.microsoft.com/office/powerpoint/2010/main" val="961167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Interdependence occurs in oligopoly due to the size of each individual firm.  When one firm owns a sizable share of the market, the decisions made by that one firm affect the market in a noticeable way, and therefore affect the decisions of competing firms.</a:t>
            </a:r>
          </a:p>
          <a:p>
            <a:endParaRPr lang="tr-TR">
              <a:ea typeface="MS PGothic" charset="0"/>
              <a:cs typeface="MS PGothic" charset="0"/>
            </a:endParaRPr>
          </a:p>
          <a:p>
            <a:r>
              <a:rPr lang="tr-TR">
                <a:ea typeface="MS PGothic" charset="0"/>
                <a:cs typeface="MS PGothic" charset="0"/>
              </a:rPr>
              <a:t>Independence occurs in perfect competition.  If each firm is just a </a:t>
            </a:r>
            <a:r>
              <a:rPr lang="tr-TR" altLang="ja-JP">
                <a:ea typeface="MS PGothic" charset="0"/>
                <a:cs typeface="MS PGothic" charset="0"/>
              </a:rPr>
              <a:t>"drop in the bucket" compared to the size of the industry, one competitor's actions will have no noticeable effect on the market, and thus firms will choose actions independently of other firms.</a:t>
            </a:r>
            <a:endParaRPr lang="tr-TR" dirty="0">
              <a:ea typeface="MS PGothic" charset="0"/>
              <a:cs typeface="MS PGothic" charset="0"/>
            </a:endParaRPr>
          </a:p>
        </p:txBody>
      </p:sp>
    </p:spTree>
    <p:extLst>
      <p:ext uri="{BB962C8B-B14F-4D97-AF65-F5344CB8AC3E}">
        <p14:creationId xmlns:p14="http://schemas.microsoft.com/office/powerpoint/2010/main" val="136190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On a downward-sloping industry demand curve, you can see that duopoly (or oligopoly in general) will have prices and quantities that are between competition and monopoly.</a:t>
            </a:r>
          </a:p>
          <a:p>
            <a:endParaRPr lang="tr-TR">
              <a:ea typeface="MS PGothic" charset="0"/>
              <a:cs typeface="MS PGothic" charset="0"/>
            </a:endParaRPr>
          </a:p>
          <a:p>
            <a:r>
              <a:rPr lang="tr-TR">
                <a:ea typeface="MS PGothic" charset="0"/>
                <a:cs typeface="MS PGothic" charset="0"/>
              </a:rPr>
              <a:t>A collusive duopoly will try to charge the monopoly price and sell (jointly) the monopoly quantity.  However, collusive agreements and cartels are often short lived.</a:t>
            </a:r>
            <a:endParaRPr lang="tr-TR" dirty="0">
              <a:ea typeface="MS PGothic" charset="0"/>
              <a:cs typeface="MS PGothic" charset="0"/>
            </a:endParaRPr>
          </a:p>
        </p:txBody>
      </p:sp>
    </p:spTree>
    <p:extLst>
      <p:ext uri="{BB962C8B-B14F-4D97-AF65-F5344CB8AC3E}">
        <p14:creationId xmlns:p14="http://schemas.microsoft.com/office/powerpoint/2010/main" val="481484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C9D55-0E51-5240-AD0A-FF3D3D377165}" type="slidenum">
              <a:rPr lang="tr-TR" smtClean="0"/>
              <a:pPr/>
              <a:t>61</a:t>
            </a:fld>
            <a:endParaRPr lang="tr-TR" dirty="0"/>
          </a:p>
        </p:txBody>
      </p:sp>
      <p:sp>
        <p:nvSpPr>
          <p:cNvPr id="179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9203" name="Rectangle 3"/>
          <p:cNvSpPr>
            <a:spLocks noGrp="1" noChangeArrowheads="1"/>
          </p:cNvSpPr>
          <p:nvPr>
            <p:ph type="body" idx="1"/>
          </p:nvPr>
        </p:nvSpPr>
        <p:spPr/>
        <p:txBody>
          <a:bodyPr/>
          <a:lstStyle/>
          <a:p>
            <a:endParaRPr lang="tr-TR" dirty="0"/>
          </a:p>
        </p:txBody>
      </p:sp>
    </p:spTree>
    <p:extLst>
      <p:ext uri="{BB962C8B-B14F-4D97-AF65-F5344CB8AC3E}">
        <p14:creationId xmlns:p14="http://schemas.microsoft.com/office/powerpoint/2010/main" val="1269161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967689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It</a:t>
            </a:r>
            <a:r>
              <a:rPr lang="tr-TR" altLang="ja-JP">
                <a:ea typeface="MS PGothic" charset="0"/>
                <a:cs typeface="MS PGothic" charset="0"/>
              </a:rPr>
              <a:t>'s a picture of an oil well in Kuwait burning.</a:t>
            </a:r>
            <a:endParaRPr lang="tr-TR" dirty="0">
              <a:ea typeface="MS PGothic" charset="0"/>
              <a:cs typeface="MS PGothic" charset="0"/>
            </a:endParaRPr>
          </a:p>
        </p:txBody>
      </p:sp>
    </p:spTree>
    <p:extLst>
      <p:ext uri="{BB962C8B-B14F-4D97-AF65-F5344CB8AC3E}">
        <p14:creationId xmlns:p14="http://schemas.microsoft.com/office/powerpoint/2010/main" val="1737908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You can think that with market power, you DO have the ability to affect the price when you increase your output.</a:t>
            </a:r>
          </a:p>
          <a:p>
            <a:endParaRPr lang="tr-TR">
              <a:ea typeface="MS PGothic" charset="0"/>
              <a:cs typeface="MS PGothic" charset="0"/>
            </a:endParaRPr>
          </a:p>
          <a:p>
            <a:r>
              <a:rPr lang="tr-TR">
                <a:ea typeface="MS PGothic" charset="0"/>
                <a:cs typeface="MS PGothic" charset="0"/>
              </a:rPr>
              <a:t>By itself, the output effect is a gain.  You sell more units.  However, by selling more units, the price for all units is lowered.  The price effect by itself is a loss (selling units at lower prices).</a:t>
            </a:r>
          </a:p>
          <a:p>
            <a:endParaRPr lang="tr-TR">
              <a:ea typeface="MS PGothic" charset="0"/>
              <a:cs typeface="MS PGothic" charset="0"/>
            </a:endParaRPr>
          </a:p>
          <a:p>
            <a:r>
              <a:rPr lang="tr-TR">
                <a:ea typeface="MS PGothic" charset="0"/>
                <a:cs typeface="MS PGothic" charset="0"/>
              </a:rPr>
              <a:t>If the gain is bigger than the loss, the firm will increase profits by selling more units.</a:t>
            </a:r>
            <a:endParaRPr lang="tr-TR" dirty="0">
              <a:ea typeface="MS PGothic" charset="0"/>
              <a:cs typeface="MS PGothic" charset="0"/>
            </a:endParaRPr>
          </a:p>
        </p:txBody>
      </p:sp>
    </p:spTree>
    <p:extLst>
      <p:ext uri="{BB962C8B-B14F-4D97-AF65-F5344CB8AC3E}">
        <p14:creationId xmlns:p14="http://schemas.microsoft.com/office/powerpoint/2010/main" val="1472373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We</a:t>
            </a:r>
            <a:r>
              <a:rPr lang="tr-TR" altLang="ja-JP">
                <a:ea typeface="MS PGothic" charset="0"/>
                <a:cs typeface="MS PGothic" charset="0"/>
              </a:rPr>
              <a:t>'ll see with game theory that in a cartel, each firm has the option to hold back output or increase output.  Increasing output will be the dominant strategy for an individual firm to pursue, but it goes against the cartel's best interest.</a:t>
            </a:r>
          </a:p>
          <a:p>
            <a:endParaRPr lang="tr-TR">
              <a:ea typeface="MS PGothic" charset="0"/>
              <a:cs typeface="MS PGothic" charset="0"/>
            </a:endParaRPr>
          </a:p>
          <a:p>
            <a:r>
              <a:rPr lang="tr-TR">
                <a:ea typeface="MS PGothic" charset="0"/>
                <a:cs typeface="MS PGothic" charset="0"/>
              </a:rPr>
              <a:t>When this happens, the cartel falls apart.</a:t>
            </a:r>
            <a:endParaRPr lang="tr-TR" dirty="0">
              <a:ea typeface="MS PGothic" charset="0"/>
              <a:cs typeface="MS PGothic" charset="0"/>
            </a:endParaRPr>
          </a:p>
        </p:txBody>
      </p:sp>
    </p:spTree>
    <p:extLst>
      <p:ext uri="{BB962C8B-B14F-4D97-AF65-F5344CB8AC3E}">
        <p14:creationId xmlns:p14="http://schemas.microsoft.com/office/powerpoint/2010/main" val="2803838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This slide is a concise but informative review of the characteristics of all four market structures.</a:t>
            </a:r>
            <a:endParaRPr lang="tr-TR" dirty="0">
              <a:ea typeface="MS PGothic" charset="0"/>
              <a:cs typeface="MS PGothic" charset="0"/>
            </a:endParaRPr>
          </a:p>
        </p:txBody>
      </p:sp>
    </p:spTree>
    <p:extLst>
      <p:ext uri="{BB962C8B-B14F-4D97-AF65-F5344CB8AC3E}">
        <p14:creationId xmlns:p14="http://schemas.microsoft.com/office/powerpoint/2010/main" val="2001434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534838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tr-TR" dirty="0">
              <a:ea typeface="MS PGothic" charset="0"/>
              <a:cs typeface="MS PGothic" charset="0"/>
            </a:endParaRPr>
          </a:p>
        </p:txBody>
      </p:sp>
    </p:spTree>
    <p:extLst>
      <p:ext uri="{BB962C8B-B14F-4D97-AF65-F5344CB8AC3E}">
        <p14:creationId xmlns:p14="http://schemas.microsoft.com/office/powerpoint/2010/main" val="334773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C</a:t>
            </a:r>
          </a:p>
          <a:p>
            <a:endParaRPr lang="tr-TR">
              <a:ea typeface="MS PGothic" charset="0"/>
              <a:cs typeface="MS PGothic" charset="0"/>
            </a:endParaRPr>
          </a:p>
          <a:p>
            <a:r>
              <a:rPr lang="tr-TR">
                <a:ea typeface="MS PGothic" charset="0"/>
                <a:cs typeface="MS PGothic" charset="0"/>
              </a:rPr>
              <a:t>When the industry is very concentrated with the size and power of the market owned by a few firms, we have an oligopoly.</a:t>
            </a:r>
          </a:p>
          <a:p>
            <a:endParaRPr lang="tr-TR" dirty="0">
              <a:ea typeface="MS PGothic" charset="0"/>
              <a:cs typeface="MS PGothic" charset="0"/>
            </a:endParaRPr>
          </a:p>
        </p:txBody>
      </p:sp>
    </p:spTree>
    <p:extLst>
      <p:ext uri="{BB962C8B-B14F-4D97-AF65-F5344CB8AC3E}">
        <p14:creationId xmlns:p14="http://schemas.microsoft.com/office/powerpoint/2010/main" val="364020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tr-TR">
                <a:ea typeface="MS PGothic" charset="0"/>
                <a:cs typeface="MS PGothic" charset="0"/>
              </a:rPr>
              <a:t>Correct answer: A</a:t>
            </a:r>
          </a:p>
          <a:p>
            <a:endParaRPr lang="tr-TR">
              <a:ea typeface="MS PGothic" charset="0"/>
              <a:cs typeface="MS PGothic" charset="0"/>
            </a:endParaRPr>
          </a:p>
          <a:p>
            <a:r>
              <a:rPr lang="tr-TR">
                <a:ea typeface="MS PGothic" charset="0"/>
                <a:cs typeface="MS PGothic" charset="0"/>
              </a:rPr>
              <a:t>Looking at a payoff matrix, each firm has a dominant strategy to either overproduce quantity or undercut the price of competitors.</a:t>
            </a:r>
          </a:p>
          <a:p>
            <a:endParaRPr lang="tr-TR" dirty="0">
              <a:ea typeface="MS PGothic" charset="0"/>
              <a:cs typeface="MS PGothic" charset="0"/>
            </a:endParaRPr>
          </a:p>
        </p:txBody>
      </p:sp>
    </p:spTree>
    <p:extLst>
      <p:ext uri="{BB962C8B-B14F-4D97-AF65-F5344CB8AC3E}">
        <p14:creationId xmlns:p14="http://schemas.microsoft.com/office/powerpoint/2010/main" val="3433774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E54227A-E1E0-41DF-805D-CD0BD5C453C7}" type="slidenum">
              <a:rPr lang="tr-TR" smtClean="0"/>
              <a:pPr/>
              <a:t>71</a:t>
            </a:fld>
            <a:endParaRPr lang="tr-TR" dirty="0"/>
          </a:p>
        </p:txBody>
      </p:sp>
    </p:spTree>
    <p:extLst>
      <p:ext uri="{BB962C8B-B14F-4D97-AF65-F5344CB8AC3E}">
        <p14:creationId xmlns:p14="http://schemas.microsoft.com/office/powerpoint/2010/main" val="372266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tr-TR" dirty="0">
              <a:ea typeface="MS PGothic" charset="0"/>
              <a:cs typeface="MS PGothic" charset="0"/>
            </a:endParaRPr>
          </a:p>
        </p:txBody>
      </p:sp>
      <p:sp>
        <p:nvSpPr>
          <p:cNvPr id="2355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D5894F6-51DB-A349-8E49-39442F7FF8E1}" type="slidenum">
              <a:rPr lang="tr-TR" sz="1800" smtClean="0">
                <a:solidFill>
                  <a:prstClr val="black"/>
                </a:solidFill>
                <a:latin typeface="Cambria" panose="02040503050406030204" pitchFamily="18" charset="0"/>
                <a:cs typeface="Arial" charset="0"/>
              </a:rPr>
              <a:pPr eaLnBrk="1" hangingPunct="1"/>
              <a:t>9</a:t>
            </a:fld>
            <a:endParaRPr lang="tr-TR" sz="1800" dirty="0">
              <a:solidFill>
                <a:prstClr val="black"/>
              </a:solidFill>
              <a:latin typeface="Cambria" panose="02040503050406030204" pitchFamily="18"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914"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43"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79620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4751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840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F122C5E1-BB05-CB48-8253-08BDE40CB673}" type="slidenum">
              <a:rPr lang="en-US" smtClean="0"/>
              <a:pPr/>
              <a:t>‹#›</a:t>
            </a:fld>
            <a:endParaRPr lang="en-US" dirty="0"/>
          </a:p>
        </p:txBody>
      </p:sp>
    </p:spTree>
    <p:extLst>
      <p:ext uri="{BB962C8B-B14F-4D97-AF65-F5344CB8AC3E}">
        <p14:creationId xmlns:p14="http://schemas.microsoft.com/office/powerpoint/2010/main" val="3002274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9736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398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73701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34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89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5388320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91"/>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4750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81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158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79"/>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02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14155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92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88156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464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34830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7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7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54350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48367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35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6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044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lvl1pPr>
              <a:defRPr b="0" i="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latin typeface="Cambria" panose="020405030504060302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41879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921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0" i="0" cap="all">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b="0" i="0">
                <a:latin typeface="Cambria" panose="020405030504060302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723558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2800" b="0" i="0">
                <a:latin typeface="Cambria" panose="02040503050406030204" pitchFamily="18" charset="0"/>
              </a:defRPr>
            </a:lvl1pPr>
            <a:lvl2pPr>
              <a:defRPr sz="2400" b="0" i="0">
                <a:latin typeface="Cambria" panose="02040503050406030204" pitchFamily="18" charset="0"/>
              </a:defRPr>
            </a:lvl2pPr>
            <a:lvl3pPr>
              <a:defRPr sz="2000" b="0" i="0">
                <a:latin typeface="Cambria" panose="02040503050406030204" pitchFamily="18" charset="0"/>
              </a:defRPr>
            </a:lvl3pPr>
            <a:lvl4pPr>
              <a:defRPr sz="1800" b="0" i="0">
                <a:latin typeface="Cambria" panose="02040503050406030204" pitchFamily="18" charset="0"/>
              </a:defRPr>
            </a:lvl4pPr>
            <a:lvl5pPr>
              <a:defRPr sz="1800" b="0" i="0">
                <a:latin typeface="Cambria" panose="02040503050406030204"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513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0" i="0">
                <a:latin typeface="Cambria" panose="0204050305040603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b="0" i="0">
                <a:latin typeface="Cambria" panose="02040503050406030204" pitchFamily="18" charset="0"/>
              </a:defRPr>
            </a:lvl1pPr>
            <a:lvl2pPr>
              <a:defRPr sz="2000" b="0" i="0">
                <a:latin typeface="Cambria" panose="02040503050406030204" pitchFamily="18" charset="0"/>
              </a:defRPr>
            </a:lvl2pPr>
            <a:lvl3pPr>
              <a:defRPr sz="1800" b="0" i="0">
                <a:latin typeface="Cambria" panose="02040503050406030204" pitchFamily="18" charset="0"/>
              </a:defRPr>
            </a:lvl3pPr>
            <a:lvl4pPr>
              <a:defRPr sz="1600" b="0" i="0">
                <a:latin typeface="Cambria" panose="02040503050406030204" pitchFamily="18" charset="0"/>
              </a:defRPr>
            </a:lvl4pPr>
            <a:lvl5pPr>
              <a:defRPr sz="1600" b="0" i="0">
                <a:latin typeface="Cambria" panose="02040503050406030204" pitchFamily="18"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92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31355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069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b="0" i="0">
                <a:latin typeface="Cambria" panose="02040503050406030204" pitchFamily="18" charset="0"/>
              </a:defRPr>
            </a:lvl1pPr>
            <a:lvl2pPr>
              <a:defRPr sz="2800" b="0" i="0">
                <a:latin typeface="Cambria" panose="02040503050406030204" pitchFamily="18" charset="0"/>
              </a:defRPr>
            </a:lvl2pPr>
            <a:lvl3pPr>
              <a:defRPr sz="2400" b="0" i="0">
                <a:latin typeface="Cambria" panose="02040503050406030204" pitchFamily="18" charset="0"/>
              </a:defRPr>
            </a:lvl3pPr>
            <a:lvl4pPr>
              <a:defRPr sz="2000" b="0" i="0">
                <a:latin typeface="Cambria" panose="02040503050406030204" pitchFamily="18" charset="0"/>
              </a:defRPr>
            </a:lvl4pPr>
            <a:lvl5pPr>
              <a:defRPr sz="2000" b="0" i="0">
                <a:latin typeface="Cambria" panose="020405030504060302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615735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i="0">
                <a:latin typeface="Cambria" panose="020405030504060302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b="0" i="0">
                <a:latin typeface="Cambria" panose="0204050305040603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i="0">
                <a:latin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23223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23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lvl1pPr>
              <a:defRPr b="0" i="0">
                <a:latin typeface="Cambria" panose="020405030504060302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73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55601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5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206982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748931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02716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1.xml"/><Relationship Id="rId16" Type="http://schemas.openxmlformats.org/officeDocument/2006/relationships/image" Target="../media/image19.emf"/><Relationship Id="rId1" Type="http://schemas.openxmlformats.org/officeDocument/2006/relationships/slideLayout" Target="../slideLayouts/slideLayout2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a3gXThQeK0&amp;t"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wJfYAJJYMqg"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56.xml"/><Relationship Id="rId5" Type="http://schemas.openxmlformats.org/officeDocument/2006/relationships/image" Target="../media/image65.emf"/><Relationship Id="rId4" Type="http://schemas.openxmlformats.org/officeDocument/2006/relationships/image" Target="../media/image64.emf"/></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yKwzpx-CWo"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UPH5OhXC1A"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tr-TR" sz="6600" b="1" cap="none">
                <a:ea typeface="MS PGothic" charset="0"/>
                <a:cs typeface="Arial" panose="020B0604020202020204" pitchFamily="34" charset="0"/>
              </a:rPr>
              <a:t>Ekonomi I</a:t>
            </a:r>
            <a:endParaRPr lang="tr-TR"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tr-TR" altLang="en-US" sz="6000">
                <a:cs typeface="Arial" panose="020B0604020202020204" pitchFamily="34" charset="0"/>
              </a:rPr>
              <a:t>Hafta #10</a:t>
            </a:r>
            <a:endParaRPr lang="tr-TR" altLang="en-US" sz="6000" dirty="0">
              <a:cs typeface="Arial" panose="020B0604020202020204" pitchFamily="34" charset="0"/>
            </a:endParaRP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59"/>
            <a:ext cx="10972800" cy="1527175"/>
          </a:xfrm>
        </p:spPr>
        <p:txBody>
          <a:bodyPr/>
          <a:lstStyle/>
          <a:p>
            <a:r>
              <a:rPr lang="tr-TR" b="1" dirty="0">
                <a:ea typeface="MS PGothic" charset="0"/>
              </a:rPr>
              <a:t>Tekelci Rekabet Piyasası</a:t>
            </a:r>
            <a:br>
              <a:rPr lang="tr-TR" b="1" dirty="0">
                <a:ea typeface="MS PGothic" charset="0"/>
              </a:rPr>
            </a:br>
            <a:r>
              <a:rPr lang="tr-TR" b="1" dirty="0">
                <a:ea typeface="MS PGothic" charset="0"/>
              </a:rPr>
              <a:t>Kısa-Dönem ve Uzun-Dönem</a:t>
            </a:r>
          </a:p>
        </p:txBody>
      </p:sp>
      <p:sp>
        <p:nvSpPr>
          <p:cNvPr id="12291" name="Content Placeholder 2"/>
          <p:cNvSpPr>
            <a:spLocks noGrp="1"/>
          </p:cNvSpPr>
          <p:nvPr>
            <p:ph idx="1"/>
          </p:nvPr>
        </p:nvSpPr>
        <p:spPr>
          <a:xfrm>
            <a:off x="609600" y="1712913"/>
            <a:ext cx="11179126" cy="4895850"/>
          </a:xfrm>
        </p:spPr>
        <p:txBody>
          <a:bodyPr/>
          <a:lstStyle/>
          <a:p>
            <a:pPr eaLnBrk="1" hangingPunct="1"/>
            <a:r>
              <a:rPr lang="tr-TR" sz="3200" dirty="0">
                <a:ea typeface="MS PGothic" charset="0"/>
              </a:rPr>
              <a:t>Tekelci Rekabet Firması</a:t>
            </a:r>
          </a:p>
          <a:p>
            <a:pPr lvl="1" eaLnBrk="1" hangingPunct="1"/>
            <a:r>
              <a:rPr lang="tr-TR" sz="2800" dirty="0">
                <a:ea typeface="MS PGothic" charset="0"/>
              </a:rPr>
              <a:t>Farklılaştırılmış ürün satar.</a:t>
            </a:r>
          </a:p>
          <a:p>
            <a:pPr lvl="1" eaLnBrk="1" hangingPunct="1"/>
            <a:r>
              <a:rPr lang="tr-TR" sz="2800" dirty="0">
                <a:ea typeface="MS PGothic" charset="0"/>
              </a:rPr>
              <a:t>Piyasa gücü vardır.</a:t>
            </a:r>
          </a:p>
          <a:p>
            <a:pPr lvl="1" eaLnBrk="1" hangingPunct="1"/>
            <a:r>
              <a:rPr lang="tr-TR" sz="2800" dirty="0">
                <a:ea typeface="MS PGothic" charset="0"/>
              </a:rPr>
              <a:t>Genel kar-maksimizasyon kuralı MR = MC kullanır.</a:t>
            </a:r>
          </a:p>
          <a:p>
            <a:pPr lvl="1" eaLnBrk="1" hangingPunct="1"/>
            <a:r>
              <a:rPr lang="tr-TR" sz="2800" dirty="0">
                <a:ea typeface="MS PGothic" charset="0"/>
              </a:rPr>
              <a:t>Karı maksimize eden çıktı seviyesindeki talep eğrinde oluşan noktada fiyatı belirler, yani P &gt; MC. (Tekelci özelliği)</a:t>
            </a:r>
          </a:p>
          <a:p>
            <a:pPr lvl="1" eaLnBrk="1" hangingPunct="1"/>
            <a:r>
              <a:rPr lang="tr-TR" sz="2800" dirty="0"/>
              <a:t>Uzun-dönemde kar, firmaların giriş ve çıkışlarına bağlıdır. Genel olarak, ücretsiz/kolay giriş ve çıkış nedeniyle uzun-dönemde kar sıfır olur. (Rekabetçi özelliği)</a:t>
            </a:r>
            <a:endParaRPr lang="tr-TR" sz="2800" dirty="0">
              <a:ea typeface="MS PGothic" charset="0"/>
            </a:endParaRPr>
          </a:p>
        </p:txBody>
      </p:sp>
    </p:spTree>
    <p:extLst>
      <p:ext uri="{BB962C8B-B14F-4D97-AF65-F5344CB8AC3E}">
        <p14:creationId xmlns:p14="http://schemas.microsoft.com/office/powerpoint/2010/main" val="15316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3" dur="500"/>
                                        <p:tgtEl>
                                          <p:spTgt spid="122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6" dur="500"/>
                                        <p:tgtEl>
                                          <p:spTgt spid="1229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551" y="3597275"/>
            <a:ext cx="1640416"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6" name="Picture 3"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924" y="2062163"/>
            <a:ext cx="11118849" cy="361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itle1.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6873" y="5673784"/>
            <a:ext cx="2317751"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itle2.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3135" y="5627688"/>
            <a:ext cx="2603500" cy="19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reen.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039" y="3359150"/>
            <a:ext cx="2038351" cy="33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259013"/>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6000" y="2292350"/>
            <a:ext cx="4582584"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Lpat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239" y="3284538"/>
            <a:ext cx="2470151"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L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57024" y="3430647"/>
            <a:ext cx="156633"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Rd.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94500" y="2351088"/>
            <a:ext cx="4506384"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mc.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59651" y="1985963"/>
            <a:ext cx="3723216" cy="288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m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94539" y="2384425"/>
            <a:ext cx="4349751"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Rpat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345767" y="3519488"/>
            <a:ext cx="21082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Rq.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94740" y="3598863"/>
            <a:ext cx="156633" cy="1992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Lmc.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16103" y="2027238"/>
            <a:ext cx="367030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atc.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71703" y="2138363"/>
            <a:ext cx="36703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atc.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681424" y="2149534"/>
            <a:ext cx="3879849" cy="179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42" name="Title 25"/>
          <p:cNvSpPr>
            <a:spLocks noGrp="1"/>
          </p:cNvSpPr>
          <p:nvPr>
            <p:ph type="title"/>
          </p:nvPr>
        </p:nvSpPr>
        <p:spPr>
          <a:xfrm>
            <a:off x="300840" y="59"/>
            <a:ext cx="11457709" cy="1527175"/>
          </a:xfrm>
        </p:spPr>
        <p:txBody>
          <a:bodyPr/>
          <a:lstStyle/>
          <a:p>
            <a:r>
              <a:rPr lang="tr-TR" b="1" dirty="0">
                <a:ea typeface="MS PGothic" charset="0"/>
              </a:rPr>
              <a:t>Tekelci Rekabet, Kısa-Dönem</a:t>
            </a:r>
          </a:p>
        </p:txBody>
      </p:sp>
      <p:sp>
        <p:nvSpPr>
          <p:cNvPr id="26" name="Rectangle 25">
            <a:extLst>
              <a:ext uri="{FF2B5EF4-FFF2-40B4-BE49-F238E27FC236}">
                <a16:creationId xmlns:a16="http://schemas.microsoft.com/office/drawing/2014/main" id="{9A5F85C4-722B-1D40-BB55-8EB043D90821}"/>
              </a:ext>
            </a:extLst>
          </p:cNvPr>
          <p:cNvSpPr/>
          <p:nvPr/>
        </p:nvSpPr>
        <p:spPr>
          <a:xfrm>
            <a:off x="2035910" y="5636816"/>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7" name="Rectangle 26">
            <a:extLst>
              <a:ext uri="{FF2B5EF4-FFF2-40B4-BE49-F238E27FC236}">
                <a16:creationId xmlns:a16="http://schemas.microsoft.com/office/drawing/2014/main" id="{BC393432-D6CE-E745-A6C8-F4154DFED411}"/>
              </a:ext>
            </a:extLst>
          </p:cNvPr>
          <p:cNvSpPr/>
          <p:nvPr/>
        </p:nvSpPr>
        <p:spPr>
          <a:xfrm>
            <a:off x="8074806" y="5590566"/>
            <a:ext cx="229290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Karsız</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29" name="Rectangle 28">
            <a:extLst>
              <a:ext uri="{FF2B5EF4-FFF2-40B4-BE49-F238E27FC236}">
                <a16:creationId xmlns:a16="http://schemas.microsoft.com/office/drawing/2014/main" id="{FEDC4B67-E235-2A44-962A-B67D53D11101}"/>
              </a:ext>
            </a:extLst>
          </p:cNvPr>
          <p:cNvSpPr/>
          <p:nvPr/>
        </p:nvSpPr>
        <p:spPr>
          <a:xfrm>
            <a:off x="1503101" y="3418420"/>
            <a:ext cx="4990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30" name="Rectangle 29">
            <a:extLst>
              <a:ext uri="{FF2B5EF4-FFF2-40B4-BE49-F238E27FC236}">
                <a16:creationId xmlns:a16="http://schemas.microsoft.com/office/drawing/2014/main" id="{51515A5E-70FA-2049-AA3F-E281ECC2258D}"/>
              </a:ext>
            </a:extLst>
          </p:cNvPr>
          <p:cNvSpPr/>
          <p:nvPr/>
        </p:nvSpPr>
        <p:spPr>
          <a:xfrm>
            <a:off x="7010813" y="3631963"/>
            <a:ext cx="548904" cy="246299"/>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Zarar</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8" name="Rectangle 27">
            <a:extLst>
              <a:ext uri="{FF2B5EF4-FFF2-40B4-BE49-F238E27FC236}">
                <a16:creationId xmlns:a16="http://schemas.microsoft.com/office/drawing/2014/main" id="{24030535-3024-7745-9478-8DFDEE55586B}"/>
              </a:ext>
            </a:extLst>
          </p:cNvPr>
          <p:cNvSpPr/>
          <p:nvPr/>
        </p:nvSpPr>
        <p:spPr>
          <a:xfrm>
            <a:off x="306768" y="19975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1" name="Rectangle 30">
            <a:extLst>
              <a:ext uri="{FF2B5EF4-FFF2-40B4-BE49-F238E27FC236}">
                <a16:creationId xmlns:a16="http://schemas.microsoft.com/office/drawing/2014/main" id="{1038DB4F-6BBF-0642-9F27-5AEC8FA6D9EC}"/>
              </a:ext>
            </a:extLst>
          </p:cNvPr>
          <p:cNvSpPr/>
          <p:nvPr/>
        </p:nvSpPr>
        <p:spPr>
          <a:xfrm>
            <a:off x="6084792" y="19975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32" name="Rectangle 31">
            <a:extLst>
              <a:ext uri="{FF2B5EF4-FFF2-40B4-BE49-F238E27FC236}">
                <a16:creationId xmlns:a16="http://schemas.microsoft.com/office/drawing/2014/main" id="{EAA1B3C6-BA9A-E842-994D-0121855C2539}"/>
              </a:ext>
            </a:extLst>
          </p:cNvPr>
          <p:cNvSpPr/>
          <p:nvPr/>
        </p:nvSpPr>
        <p:spPr>
          <a:xfrm>
            <a:off x="4112709" y="5489190"/>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33" name="Rectangle 32">
            <a:extLst>
              <a:ext uri="{FF2B5EF4-FFF2-40B4-BE49-F238E27FC236}">
                <a16:creationId xmlns:a16="http://schemas.microsoft.com/office/drawing/2014/main" id="{4C16E3EE-6BF9-0C47-A2B2-EEBED01EF1AD}"/>
              </a:ext>
            </a:extLst>
          </p:cNvPr>
          <p:cNvSpPr/>
          <p:nvPr/>
        </p:nvSpPr>
        <p:spPr>
          <a:xfrm>
            <a:off x="10187399" y="5467256"/>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149320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10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10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10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0"/>
                                        <p:tgtEl>
                                          <p:spTgt spid="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46464" y="59"/>
            <a:ext cx="11370773" cy="1527175"/>
          </a:xfrm>
        </p:spPr>
        <p:txBody>
          <a:bodyPr/>
          <a:lstStyle/>
          <a:p>
            <a:r>
              <a:rPr lang="tr-TR" b="1" dirty="0">
                <a:ea typeface="MS PGothic" charset="0"/>
              </a:rPr>
              <a:t>Tekelci Rekabet, Kısa-Dönem</a:t>
            </a:r>
          </a:p>
        </p:txBody>
      </p:sp>
      <p:sp>
        <p:nvSpPr>
          <p:cNvPr id="14339" name="Content Placeholder 2"/>
          <p:cNvSpPr>
            <a:spLocks noGrp="1"/>
          </p:cNvSpPr>
          <p:nvPr>
            <p:ph idx="1"/>
          </p:nvPr>
        </p:nvSpPr>
        <p:spPr>
          <a:xfrm>
            <a:off x="0" y="1681613"/>
            <a:ext cx="6923314" cy="4895850"/>
          </a:xfrm>
        </p:spPr>
        <p:txBody>
          <a:bodyPr/>
          <a:lstStyle/>
          <a:p>
            <a:pPr eaLnBrk="1" hangingPunct="1"/>
            <a:r>
              <a:rPr lang="tr-TR" sz="3200" dirty="0">
                <a:ea typeface="MS PGothic" charset="0"/>
              </a:rPr>
              <a:t>Grafik özeti</a:t>
            </a:r>
          </a:p>
          <a:p>
            <a:pPr lvl="1" eaLnBrk="1" hangingPunct="1"/>
            <a:r>
              <a:rPr lang="tr-TR" sz="2400" dirty="0">
                <a:ea typeface="MS PGothic" charset="0"/>
              </a:rPr>
              <a:t>Firma çıktı seviyesini MR = </a:t>
            </a:r>
            <a:r>
              <a:rPr lang="tr-TR" sz="2400" dirty="0" err="1">
                <a:ea typeface="MS PGothic" charset="0"/>
              </a:rPr>
              <a:t>MC'de</a:t>
            </a:r>
            <a:r>
              <a:rPr lang="tr-TR" sz="2400" dirty="0">
                <a:ea typeface="MS PGothic" charset="0"/>
              </a:rPr>
              <a:t> seçer</a:t>
            </a:r>
          </a:p>
          <a:p>
            <a:pPr lvl="1" eaLnBrk="1" hangingPunct="1"/>
            <a:r>
              <a:rPr lang="tr-TR" sz="2400" dirty="0"/>
              <a:t>Fiyat, bu çıktı seviyesindeki talep eğrisinin yüksekliği ile belirlenir.</a:t>
            </a:r>
            <a:endParaRPr lang="tr-TR" sz="2400" dirty="0">
              <a:ea typeface="MS PGothic" charset="0"/>
            </a:endParaRPr>
          </a:p>
          <a:p>
            <a:pPr lvl="1" eaLnBrk="1" hangingPunct="1"/>
            <a:r>
              <a:rPr lang="tr-TR" sz="2400" dirty="0">
                <a:ea typeface="MS PGothic" charset="0"/>
              </a:rPr>
              <a:t>Firma kar veya zarar yapabilir. Bu, karı maksimize eden çıktı seviyesinde fiyatın üretimin </a:t>
            </a:r>
            <a:r>
              <a:rPr lang="tr-TR" sz="2400" dirty="0" err="1">
                <a:ea typeface="MS PGothic" charset="0"/>
              </a:rPr>
              <a:t>ATC'sinden</a:t>
            </a:r>
            <a:r>
              <a:rPr lang="tr-TR" sz="2400" dirty="0">
                <a:ea typeface="MS PGothic" charset="0"/>
              </a:rPr>
              <a:t> daha yüksek veya daha düşük olmasına bağlıdır.</a:t>
            </a:r>
          </a:p>
        </p:txBody>
      </p:sp>
      <p:pic>
        <p:nvPicPr>
          <p:cNvPr id="28675" name="Picture 5" descr="I:\DirkTextbookN\Jpegs(All)\VOLUME_1_MICRO_Class-test\FIG12.1a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967" y="1844614"/>
            <a:ext cx="5516033" cy="387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id="{976AD245-3D96-894F-AD39-15C90CA83687}"/>
              </a:ext>
            </a:extLst>
          </p:cNvPr>
          <p:cNvSpPr/>
          <p:nvPr/>
        </p:nvSpPr>
        <p:spPr>
          <a:xfrm>
            <a:off x="7844522" y="3285928"/>
            <a:ext cx="499004" cy="22390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Kar</a:t>
            </a:r>
          </a:p>
        </p:txBody>
      </p:sp>
      <p:sp>
        <p:nvSpPr>
          <p:cNvPr id="6" name="Rectangle 5">
            <a:extLst>
              <a:ext uri="{FF2B5EF4-FFF2-40B4-BE49-F238E27FC236}">
                <a16:creationId xmlns:a16="http://schemas.microsoft.com/office/drawing/2014/main" id="{070E3707-50FD-3547-9525-A44275A82A1E}"/>
              </a:ext>
            </a:extLst>
          </p:cNvPr>
          <p:cNvSpPr/>
          <p:nvPr/>
        </p:nvSpPr>
        <p:spPr>
          <a:xfrm>
            <a:off x="9128678" y="5304307"/>
            <a:ext cx="1294285"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Karlı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Durum</a:t>
            </a:r>
          </a:p>
        </p:txBody>
      </p:sp>
      <p:sp>
        <p:nvSpPr>
          <p:cNvPr id="7" name="Rectangle 6">
            <a:extLst>
              <a:ext uri="{FF2B5EF4-FFF2-40B4-BE49-F238E27FC236}">
                <a16:creationId xmlns:a16="http://schemas.microsoft.com/office/drawing/2014/main" id="{A93B4B42-214A-E449-A037-17BCDA9C5489}"/>
              </a:ext>
            </a:extLst>
          </p:cNvPr>
          <p:cNvSpPr/>
          <p:nvPr/>
        </p:nvSpPr>
        <p:spPr>
          <a:xfrm>
            <a:off x="6826321" y="1997596"/>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8" name="Rectangle 7">
            <a:extLst>
              <a:ext uri="{FF2B5EF4-FFF2-40B4-BE49-F238E27FC236}">
                <a16:creationId xmlns:a16="http://schemas.microsoft.com/office/drawing/2014/main" id="{29B5B3EA-9550-274E-9221-176242A0C9B2}"/>
              </a:ext>
            </a:extLst>
          </p:cNvPr>
          <p:cNvSpPr/>
          <p:nvPr/>
        </p:nvSpPr>
        <p:spPr>
          <a:xfrm>
            <a:off x="10435158" y="5132825"/>
            <a:ext cx="1038208"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124582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9" y="1414466"/>
            <a:ext cx="7203017" cy="5151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m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2" y="1533530"/>
            <a:ext cx="4171949" cy="454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969" y="1365250"/>
            <a:ext cx="4936067" cy="2395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d.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04662" y="1770063"/>
            <a:ext cx="5151967" cy="343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1352" y="1828800"/>
            <a:ext cx="3268133"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376620"/>
            <a:ext cx="3816351"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q.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96561" y="3232193"/>
            <a:ext cx="501651" cy="327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8" name="Title 14"/>
          <p:cNvSpPr>
            <a:spLocks noGrp="1"/>
          </p:cNvSpPr>
          <p:nvPr>
            <p:ph type="title"/>
          </p:nvPr>
        </p:nvSpPr>
        <p:spPr>
          <a:xfrm>
            <a:off x="268269" y="25402"/>
            <a:ext cx="11626849" cy="681039"/>
          </a:xfrm>
        </p:spPr>
        <p:txBody>
          <a:bodyPr/>
          <a:lstStyle/>
          <a:p>
            <a:pPr algn="ctr" eaLnBrk="1" hangingPunct="1"/>
            <a:r>
              <a:rPr lang="tr-TR" b="1" dirty="0">
                <a:ea typeface="MS PGothic" charset="0"/>
                <a:cs typeface="Arial" charset="0"/>
              </a:rPr>
              <a:t>Tekelci Rekabet, Uzun-Dönem</a:t>
            </a:r>
            <a:endParaRPr lang="tr-TR" b="1" dirty="0">
              <a:ea typeface="MS PGothic" charset="0"/>
              <a:cs typeface="MS PGothic" charset="0"/>
            </a:endParaRPr>
          </a:p>
        </p:txBody>
      </p:sp>
      <p:sp>
        <p:nvSpPr>
          <p:cNvPr id="13" name="Rectangle 12">
            <a:extLst>
              <a:ext uri="{FF2B5EF4-FFF2-40B4-BE49-F238E27FC236}">
                <a16:creationId xmlns:a16="http://schemas.microsoft.com/office/drawing/2014/main" id="{E898CD52-B95A-DC4D-8B3B-BED3F3786808}"/>
              </a:ext>
            </a:extLst>
          </p:cNvPr>
          <p:cNvSpPr/>
          <p:nvPr/>
        </p:nvSpPr>
        <p:spPr>
          <a:xfrm>
            <a:off x="2400743" y="1387397"/>
            <a:ext cx="709110"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4" name="Rectangle 13">
            <a:extLst>
              <a:ext uri="{FF2B5EF4-FFF2-40B4-BE49-F238E27FC236}">
                <a16:creationId xmlns:a16="http://schemas.microsoft.com/office/drawing/2014/main" id="{69D93CAF-8F91-CE46-8A8A-6722C7ED41BA}"/>
              </a:ext>
            </a:extLst>
          </p:cNvPr>
          <p:cNvSpPr/>
          <p:nvPr/>
        </p:nvSpPr>
        <p:spPr>
          <a:xfrm>
            <a:off x="8018846" y="6338415"/>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82758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34589" y="43"/>
            <a:ext cx="11582400" cy="1527175"/>
          </a:xfrm>
        </p:spPr>
        <p:txBody>
          <a:bodyPr/>
          <a:lstStyle/>
          <a:p>
            <a:r>
              <a:rPr lang="tr-TR" b="1" dirty="0">
                <a:ea typeface="MS PGothic" charset="0"/>
                <a:cs typeface="Arial" charset="0"/>
              </a:rPr>
              <a:t>Tekelci Rekabet, Uzun-Dönem</a:t>
            </a:r>
            <a:endParaRPr lang="tr-TR" b="1" dirty="0">
              <a:ea typeface="MS PGothic" charset="0"/>
            </a:endParaRPr>
          </a:p>
        </p:txBody>
      </p:sp>
      <p:sp>
        <p:nvSpPr>
          <p:cNvPr id="16387" name="Content Placeholder 2"/>
          <p:cNvSpPr>
            <a:spLocks noGrp="1"/>
          </p:cNvSpPr>
          <p:nvPr>
            <p:ph idx="1"/>
          </p:nvPr>
        </p:nvSpPr>
        <p:spPr>
          <a:xfrm>
            <a:off x="-14812" y="1631950"/>
            <a:ext cx="7175633" cy="4895850"/>
          </a:xfrm>
        </p:spPr>
        <p:txBody>
          <a:bodyPr/>
          <a:lstStyle/>
          <a:p>
            <a:pPr eaLnBrk="1" hangingPunct="1"/>
            <a:r>
              <a:rPr lang="tr-TR" sz="2800" dirty="0">
                <a:ea typeface="MS PGothic" charset="0"/>
              </a:rPr>
              <a:t>Grafik özeti</a:t>
            </a:r>
          </a:p>
          <a:p>
            <a:pPr lvl="1" eaLnBrk="1" hangingPunct="1"/>
            <a:r>
              <a:rPr lang="tr-TR" sz="2400" dirty="0">
                <a:ea typeface="MS PGothic" charset="0"/>
              </a:rPr>
              <a:t>Anahtar fikir serbest/ücretsiz/kolay giriş ve çıkıştır.</a:t>
            </a:r>
          </a:p>
          <a:p>
            <a:pPr lvl="1" eaLnBrk="1" hangingPunct="1"/>
            <a:r>
              <a:rPr lang="tr-TR" sz="2400" dirty="0"/>
              <a:t>Piyasa karlı olursa, diğer firmalar girecek ve mevcut firmaların ürünlerine olan talebin azalmasına neden olacaktır.</a:t>
            </a:r>
          </a:p>
          <a:p>
            <a:pPr lvl="1" eaLnBrk="1" hangingPunct="1"/>
            <a:r>
              <a:rPr lang="tr-TR" sz="2400" dirty="0"/>
              <a:t>Piyasa kayıp yaşıyorsa, firmalar çıkacak ve kalan firmaların ürünlerine olan talebin artmasına neden olacaktır.</a:t>
            </a:r>
            <a:endParaRPr lang="tr-TR" altLang="ja-JP" sz="2400" dirty="0">
              <a:solidFill>
                <a:srgbClr val="FF0000"/>
              </a:solidFill>
              <a:ea typeface="MS PGothic" charset="0"/>
            </a:endParaRPr>
          </a:p>
          <a:p>
            <a:pPr lvl="1" eaLnBrk="1" hangingPunct="1"/>
            <a:r>
              <a:rPr lang="tr-TR" sz="2400" dirty="0">
                <a:ea typeface="MS PGothic" charset="0"/>
              </a:rPr>
              <a:t>Karlar sıfır olduğunda giriş ve çıkış duracaktır. Bu, P = ATC olduğunda meydana gelir.</a:t>
            </a:r>
          </a:p>
          <a:p>
            <a:pPr lvl="1" eaLnBrk="1" hangingPunct="1"/>
            <a:r>
              <a:rPr lang="tr-TR" sz="2400" dirty="0">
                <a:ea typeface="MS PGothic" charset="0"/>
              </a:rPr>
              <a:t>Uzun-dönem ayarlamaları için </a:t>
            </a:r>
            <a:r>
              <a:rPr lang="tr-TR" sz="2400" dirty="0">
                <a:ea typeface="MS PGothic" charset="0"/>
                <a:hlinkClick r:id="rId3"/>
              </a:rPr>
              <a:t>bu videoya</a:t>
            </a:r>
            <a:r>
              <a:rPr lang="tr-TR" sz="2400" dirty="0">
                <a:ea typeface="MS PGothic" charset="0"/>
              </a:rPr>
              <a:t> bakın.</a:t>
            </a:r>
          </a:p>
        </p:txBody>
      </p:sp>
      <p:pic>
        <p:nvPicPr>
          <p:cNvPr id="32771" name="Picture 5" descr="I:\DirkTextbookN\Jpegs(All)\VOLUME_1_MICRO_Class-test\FIG12.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17" y="1865313"/>
            <a:ext cx="5255683" cy="380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id="{1880BB3D-DC6B-F84F-A3A9-0124CEA2D98A}"/>
              </a:ext>
            </a:extLst>
          </p:cNvPr>
          <p:cNvSpPr/>
          <p:nvPr/>
        </p:nvSpPr>
        <p:spPr>
          <a:xfrm>
            <a:off x="7040077" y="2009471"/>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6" name="Rectangle 5">
            <a:extLst>
              <a:ext uri="{FF2B5EF4-FFF2-40B4-BE49-F238E27FC236}">
                <a16:creationId xmlns:a16="http://schemas.microsoft.com/office/drawing/2014/main" id="{04D1A2AC-0F12-684E-AF10-9F230FDE8D68}"/>
              </a:ext>
            </a:extLst>
          </p:cNvPr>
          <p:cNvSpPr/>
          <p:nvPr/>
        </p:nvSpPr>
        <p:spPr>
          <a:xfrm>
            <a:off x="10118240" y="5299075"/>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97134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7" dur="500"/>
                                        <p:tgtEl>
                                          <p:spTgt spid="163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checkerboard(across)">
                                      <p:cBhvr>
                                        <p:cTn id="12" dur="500"/>
                                        <p:tgtEl>
                                          <p:spTgt spid="163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7" dur="500"/>
                                        <p:tgtEl>
                                          <p:spTgt spid="163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2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3"/>
            <a:ext cx="10972800" cy="1527175"/>
          </a:xfrm>
        </p:spPr>
        <p:txBody>
          <a:bodyPr/>
          <a:lstStyle/>
          <a:p>
            <a:r>
              <a:rPr lang="tr-TR" b="1" dirty="0">
                <a:ea typeface="MS PGothic" charset="0"/>
              </a:rPr>
              <a:t>Fiyat, Marjinal Maliyet ve LRATC</a:t>
            </a:r>
            <a:br>
              <a:rPr lang="tr-TR" b="1" dirty="0">
                <a:ea typeface="MS PGothic" charset="0"/>
              </a:rPr>
            </a:br>
            <a:r>
              <a:rPr lang="tr-TR" b="1" dirty="0">
                <a:ea typeface="MS PGothic" charset="0"/>
              </a:rPr>
              <a:t>Arasındaki İlişki</a:t>
            </a:r>
          </a:p>
        </p:txBody>
      </p:sp>
      <p:sp>
        <p:nvSpPr>
          <p:cNvPr id="1741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Markup</a:t>
            </a:r>
            <a:endParaRPr lang="tr-TR" sz="3200" dirty="0">
              <a:ea typeface="MS PGothic" charset="0"/>
            </a:endParaRPr>
          </a:p>
          <a:p>
            <a:pPr lvl="1" eaLnBrk="1" hangingPunct="1"/>
            <a:r>
              <a:rPr lang="tr-TR" sz="2800" dirty="0">
                <a:ea typeface="MS PGothic" charset="0"/>
              </a:rPr>
              <a:t>P ve MC arasındaki ilişki </a:t>
            </a:r>
          </a:p>
          <a:p>
            <a:pPr lvl="1" eaLnBrk="1" hangingPunct="1"/>
            <a:r>
              <a:rPr lang="tr-TR" sz="2800" dirty="0"/>
              <a:t>Bir firma piyasa gücüne sahip olduğunda ve farklılaştırılmış bir ürün sattığında, </a:t>
            </a:r>
            <a:r>
              <a:rPr lang="tr-TR" sz="2800" dirty="0" err="1"/>
              <a:t>markup</a:t>
            </a:r>
            <a:r>
              <a:rPr lang="tr-TR" sz="2800" dirty="0"/>
              <a:t> mümkündür.</a:t>
            </a:r>
            <a:endParaRPr lang="tr-TR" sz="2800" dirty="0">
              <a:ea typeface="MS PGothic" charset="0"/>
            </a:endParaRPr>
          </a:p>
          <a:p>
            <a:pPr lvl="1" eaLnBrk="1" hangingPunct="1"/>
            <a:r>
              <a:rPr lang="tr-TR" sz="2800" dirty="0"/>
              <a:t>Tüketicilerin daha fazla ödeme yapmasıyla sonuçlanır</a:t>
            </a:r>
            <a:endParaRPr lang="tr-TR" sz="2800" dirty="0">
              <a:ea typeface="MS PGothic" charset="0"/>
            </a:endParaRPr>
          </a:p>
          <a:p>
            <a:pPr eaLnBrk="1" hangingPunct="1"/>
            <a:r>
              <a:rPr lang="tr-TR" sz="2800" dirty="0">
                <a:ea typeface="MS PGothic" charset="0"/>
                <a:cs typeface="Arial" pitchFamily="-103" charset="0"/>
              </a:rPr>
              <a:t>Fiyat, Marjinal Maliyet ve Uzun-Dönem ATC</a:t>
            </a:r>
          </a:p>
          <a:p>
            <a:pPr lvl="1" eaLnBrk="1" hangingPunct="1"/>
            <a:r>
              <a:rPr lang="tr-TR" sz="2400" dirty="0">
                <a:ea typeface="MS PGothic" charset="0"/>
                <a:cs typeface="Arial" pitchFamily="-103" charset="0"/>
              </a:rPr>
              <a:t>Tekelci rekabet: P &gt; MC</a:t>
            </a:r>
          </a:p>
          <a:p>
            <a:pPr lvl="1" eaLnBrk="1" hangingPunct="1"/>
            <a:r>
              <a:rPr lang="tr-TR" sz="2400" dirty="0">
                <a:ea typeface="MS PGothic" charset="0"/>
                <a:cs typeface="Arial" pitchFamily="-103" charset="0"/>
              </a:rPr>
              <a:t>Tekelci rekabet,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&gt;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r>
              <a:rPr lang="tr-TR" sz="2400" dirty="0">
                <a:ea typeface="MS PGothic" charset="0"/>
                <a:cs typeface="Arial" pitchFamily="-103" charset="0"/>
              </a:rPr>
              <a:t>Tam rekabetçi: P = MC</a:t>
            </a:r>
          </a:p>
          <a:p>
            <a:pPr lvl="1" eaLnBrk="1" hangingPunct="1"/>
            <a:r>
              <a:rPr lang="tr-TR" sz="2400" dirty="0">
                <a:ea typeface="MS PGothic" charset="0"/>
                <a:cs typeface="Arial" pitchFamily="-103" charset="0"/>
              </a:rPr>
              <a:t>Tam rekabetçi, </a:t>
            </a:r>
            <a:r>
              <a:rPr lang="tr-TR" sz="2400" dirty="0">
                <a:solidFill>
                  <a:srgbClr val="FF0000"/>
                </a:solidFill>
                <a:ea typeface="MS PGothic" charset="0"/>
                <a:cs typeface="Arial" pitchFamily="-103" charset="0"/>
              </a:rPr>
              <a:t>uzun-dönemde</a:t>
            </a:r>
            <a:r>
              <a:rPr lang="tr-TR" sz="2400" dirty="0">
                <a:ea typeface="MS PGothic" charset="0"/>
                <a:cs typeface="Arial" pitchFamily="-103" charset="0"/>
              </a:rPr>
              <a:t>: P = </a:t>
            </a:r>
            <a:r>
              <a:rPr lang="tr-TR" sz="2400" dirty="0" err="1">
                <a:ea typeface="MS PGothic" charset="0"/>
                <a:cs typeface="Arial" pitchFamily="-103" charset="0"/>
              </a:rPr>
              <a:t>min</a:t>
            </a:r>
            <a:r>
              <a:rPr lang="tr-TR" sz="2400" dirty="0">
                <a:ea typeface="MS PGothic" charset="0"/>
                <a:cs typeface="Arial" pitchFamily="-103" charset="0"/>
              </a:rPr>
              <a:t> ATC</a:t>
            </a:r>
          </a:p>
          <a:p>
            <a:pPr lvl="1" eaLnBrk="1" hangingPunct="1"/>
            <a:endParaRPr lang="tr-TR" sz="2400" dirty="0">
              <a:ea typeface="MS PGothic" charset="0"/>
            </a:endParaRPr>
          </a:p>
        </p:txBody>
      </p:sp>
    </p:spTree>
    <p:extLst>
      <p:ext uri="{BB962C8B-B14F-4D97-AF65-F5344CB8AC3E}">
        <p14:creationId xmlns:p14="http://schemas.microsoft.com/office/powerpoint/2010/main" val="23326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13" dur="500"/>
                                        <p:tgtEl>
                                          <p:spTgt spid="1741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16" dur="500"/>
                                        <p:tgtEl>
                                          <p:spTgt spid="17411">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19" dur="500"/>
                                        <p:tgtEl>
                                          <p:spTgt spid="17411">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22" dur="500"/>
                                        <p:tgtEl>
                                          <p:spTgt spid="17411">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25" dur="500"/>
                                        <p:tgtEl>
                                          <p:spTgt spid="17411">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28" dur="500"/>
                                        <p:tgtEl>
                                          <p:spTgt spid="17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1019" y="1903413"/>
            <a:ext cx="10441516"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2-7.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1533" y="1986006"/>
            <a:ext cx="4658784"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efficient.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9419" y="3357569"/>
            <a:ext cx="1231900" cy="142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exces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69195" y="4833981"/>
            <a:ext cx="139276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ine_horiz.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3" y="3368718"/>
            <a:ext cx="3238500" cy="6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markup.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216282"/>
            <a:ext cx="1018117"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mcdashe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89646" y="3895732"/>
            <a:ext cx="1847849"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2-7.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080" y="1836738"/>
            <a:ext cx="5490633"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Rq.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693152" y="3405192"/>
            <a:ext cx="1606549" cy="140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itle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10862" y="5237163"/>
            <a:ext cx="3052233" cy="20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itle2.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37553" y="5254668"/>
            <a:ext cx="2410883"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6" name="Title 12"/>
          <p:cNvSpPr>
            <a:spLocks noGrp="1"/>
          </p:cNvSpPr>
          <p:nvPr>
            <p:ph type="title"/>
          </p:nvPr>
        </p:nvSpPr>
        <p:spPr>
          <a:xfrm>
            <a:off x="609600" y="43"/>
            <a:ext cx="10972800" cy="1527175"/>
          </a:xfrm>
        </p:spPr>
        <p:txBody>
          <a:bodyPr/>
          <a:lstStyle/>
          <a:p>
            <a:pPr algn="ctr"/>
            <a:r>
              <a:rPr lang="tr-TR" b="1" dirty="0">
                <a:ea typeface="MS PGothic" charset="0"/>
              </a:rPr>
              <a:t>Uzun-Dönem Dengesi</a:t>
            </a:r>
            <a:br>
              <a:rPr lang="tr-TR" b="1" dirty="0">
                <a:ea typeface="MS PGothic" charset="0"/>
              </a:rPr>
            </a:br>
            <a:r>
              <a:rPr lang="tr-TR" b="1" dirty="0">
                <a:ea typeface="MS PGothic" charset="0"/>
              </a:rPr>
              <a:t>İki Piyasa Yapısı</a:t>
            </a:r>
          </a:p>
        </p:txBody>
      </p:sp>
      <p:sp>
        <p:nvSpPr>
          <p:cNvPr id="14" name="Rectangle 13">
            <a:extLst>
              <a:ext uri="{FF2B5EF4-FFF2-40B4-BE49-F238E27FC236}">
                <a16:creationId xmlns:a16="http://schemas.microsoft.com/office/drawing/2014/main" id="{39C23BB4-D0AA-B640-A298-3C30321502D4}"/>
              </a:ext>
            </a:extLst>
          </p:cNvPr>
          <p:cNvSpPr/>
          <p:nvPr/>
        </p:nvSpPr>
        <p:spPr>
          <a:xfrm>
            <a:off x="2378369" y="5211869"/>
            <a:ext cx="2774416"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Tekelci</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5" name="Rectangle 14">
            <a:extLst>
              <a:ext uri="{FF2B5EF4-FFF2-40B4-BE49-F238E27FC236}">
                <a16:creationId xmlns:a16="http://schemas.microsoft.com/office/drawing/2014/main" id="{5337AD6F-3B18-B44A-918C-1C090CE04B3D}"/>
              </a:ext>
            </a:extLst>
          </p:cNvPr>
          <p:cNvSpPr/>
          <p:nvPr/>
        </p:nvSpPr>
        <p:spPr>
          <a:xfrm>
            <a:off x="8682532" y="5216909"/>
            <a:ext cx="2084459" cy="298022"/>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a:effectLst/>
                <a:latin typeface="Cambria" panose="02040503050406030204" pitchFamily="18" charset="0"/>
                <a:ea typeface="MS Mincho" panose="02020609040205080304" pitchFamily="49" charset="-128"/>
                <a:cs typeface="Times New Roman" panose="02020603050405020304" pitchFamily="18" charset="0"/>
              </a:rPr>
              <a:t>Tam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Rekabetçi</a:t>
            </a:r>
            <a:endParaRPr lang="en-US" sz="16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6" name="Rectangle 15">
            <a:extLst>
              <a:ext uri="{FF2B5EF4-FFF2-40B4-BE49-F238E27FC236}">
                <a16:creationId xmlns:a16="http://schemas.microsoft.com/office/drawing/2014/main" id="{8AB4ABD0-DAA4-AC40-8834-29915E3EA7E5}"/>
              </a:ext>
            </a:extLst>
          </p:cNvPr>
          <p:cNvSpPr/>
          <p:nvPr/>
        </p:nvSpPr>
        <p:spPr>
          <a:xfrm>
            <a:off x="3065164" y="4951884"/>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2" name="Rectangle 21">
            <a:extLst>
              <a:ext uri="{FF2B5EF4-FFF2-40B4-BE49-F238E27FC236}">
                <a16:creationId xmlns:a16="http://schemas.microsoft.com/office/drawing/2014/main" id="{5118DDEF-9E5F-B94D-BBC5-B9E9DDBE54B2}"/>
              </a:ext>
            </a:extLst>
          </p:cNvPr>
          <p:cNvSpPr/>
          <p:nvPr/>
        </p:nvSpPr>
        <p:spPr>
          <a:xfrm>
            <a:off x="3539068" y="4614864"/>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3" name="Rectangle 22">
            <a:extLst>
              <a:ext uri="{FF2B5EF4-FFF2-40B4-BE49-F238E27FC236}">
                <a16:creationId xmlns:a16="http://schemas.microsoft.com/office/drawing/2014/main" id="{D8DE32F6-CCE2-F941-B245-62D0B836EF91}"/>
              </a:ext>
            </a:extLst>
          </p:cNvPr>
          <p:cNvSpPr/>
          <p:nvPr/>
        </p:nvSpPr>
        <p:spPr>
          <a:xfrm>
            <a:off x="8967504" y="4625677"/>
            <a:ext cx="1348265"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24" name="Rectangle 23">
            <a:extLst>
              <a:ext uri="{FF2B5EF4-FFF2-40B4-BE49-F238E27FC236}">
                <a16:creationId xmlns:a16="http://schemas.microsoft.com/office/drawing/2014/main" id="{2A405C5B-155B-3E48-84D6-18F7CEC9B7A2}"/>
              </a:ext>
            </a:extLst>
          </p:cNvPr>
          <p:cNvSpPr/>
          <p:nvPr/>
        </p:nvSpPr>
        <p:spPr>
          <a:xfrm>
            <a:off x="1303841" y="1866700"/>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25" name="Rectangle 24">
            <a:extLst>
              <a:ext uri="{FF2B5EF4-FFF2-40B4-BE49-F238E27FC236}">
                <a16:creationId xmlns:a16="http://schemas.microsoft.com/office/drawing/2014/main" id="{CEABC69B-933B-5844-8C08-975BBB30FA4E}"/>
              </a:ext>
            </a:extLst>
          </p:cNvPr>
          <p:cNvSpPr/>
          <p:nvPr/>
        </p:nvSpPr>
        <p:spPr>
          <a:xfrm>
            <a:off x="6903640" y="1866700"/>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26" name="Rectangle 25">
            <a:extLst>
              <a:ext uri="{FF2B5EF4-FFF2-40B4-BE49-F238E27FC236}">
                <a16:creationId xmlns:a16="http://schemas.microsoft.com/office/drawing/2014/main" id="{4430B300-B7AB-B649-927F-E8A21A0B5B7D}"/>
              </a:ext>
            </a:extLst>
          </p:cNvPr>
          <p:cNvSpPr/>
          <p:nvPr/>
        </p:nvSpPr>
        <p:spPr>
          <a:xfrm>
            <a:off x="4620833" y="4660256"/>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
        <p:nvSpPr>
          <p:cNvPr id="27" name="Rectangle 26">
            <a:extLst>
              <a:ext uri="{FF2B5EF4-FFF2-40B4-BE49-F238E27FC236}">
                <a16:creationId xmlns:a16="http://schemas.microsoft.com/office/drawing/2014/main" id="{BAA548C9-1F1D-3C4A-ACA8-E0C9AA5B4FAF}"/>
              </a:ext>
            </a:extLst>
          </p:cNvPr>
          <p:cNvSpPr/>
          <p:nvPr/>
        </p:nvSpPr>
        <p:spPr>
          <a:xfrm>
            <a:off x="10315769" y="4680632"/>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2684651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10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10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3"/>
            <a:ext cx="10972800" cy="1527175"/>
          </a:xfrm>
        </p:spPr>
        <p:txBody>
          <a:bodyPr/>
          <a:lstStyle/>
          <a:p>
            <a:r>
              <a:rPr lang="tr-TR" b="1" dirty="0">
                <a:ea typeface="MS PGothic" charset="0"/>
              </a:rPr>
              <a:t>Ölçek ve Çıktı</a:t>
            </a: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Fazla kapasite (</a:t>
            </a:r>
            <a:r>
              <a:rPr lang="tr-TR" sz="2800" dirty="0" err="1">
                <a:ea typeface="MS PGothic" charset="0"/>
              </a:rPr>
              <a:t>Excess</a:t>
            </a:r>
            <a:r>
              <a:rPr lang="tr-TR" sz="2800" dirty="0">
                <a:ea typeface="MS PGothic" charset="0"/>
              </a:rPr>
              <a:t> </a:t>
            </a:r>
            <a:r>
              <a:rPr lang="tr-TR" sz="2800" dirty="0" err="1">
                <a:ea typeface="MS PGothic" charset="0"/>
              </a:rPr>
              <a:t>capacity</a:t>
            </a:r>
            <a:r>
              <a:rPr lang="tr-TR" sz="2800" dirty="0">
                <a:ea typeface="MS PGothic" charset="0"/>
              </a:rPr>
              <a:t>)</a:t>
            </a:r>
          </a:p>
          <a:p>
            <a:pPr lvl="1" eaLnBrk="1" hangingPunct="1"/>
            <a:r>
              <a:rPr lang="tr-TR" sz="2400" dirty="0">
                <a:ea typeface="MS PGothic" charset="0"/>
              </a:rPr>
              <a:t>Firmalar nispeten küçüktür, bu nedenle </a:t>
            </a:r>
            <a:r>
              <a:rPr lang="tr-TR" sz="2400" dirty="0" err="1">
                <a:ea typeface="MS PGothic" charset="0"/>
              </a:rPr>
              <a:t>ATC'nin</a:t>
            </a:r>
            <a:r>
              <a:rPr lang="tr-TR" sz="2400" dirty="0">
                <a:ea typeface="MS PGothic" charset="0"/>
              </a:rPr>
              <a:t> en aza indirildiği çıktı seviyesinde değildirler.</a:t>
            </a:r>
          </a:p>
          <a:p>
            <a:pPr eaLnBrk="1" hangingPunct="1"/>
            <a:r>
              <a:rPr lang="tr-TR" sz="2800" dirty="0">
                <a:ea typeface="MS PGothic" charset="0"/>
              </a:rPr>
              <a:t>Neden daha fazla üretmezler?</a:t>
            </a:r>
          </a:p>
          <a:p>
            <a:pPr lvl="1" eaLnBrk="1" hangingPunct="1"/>
            <a:r>
              <a:rPr lang="tr-TR" sz="2400" dirty="0">
                <a:ea typeface="MS PGothic" charset="0"/>
              </a:rPr>
              <a:t>Daha fazla satmak için, firmanın çıktı fiyatını düşürmesi gerekecekti. Fazla kapasitede (etkin ölçeğin altında) üretim yapmak daha karlı.</a:t>
            </a:r>
          </a:p>
          <a:p>
            <a:pPr eaLnBrk="1" hangingPunct="1"/>
            <a:r>
              <a:rPr lang="tr-TR" sz="2800" dirty="0">
                <a:ea typeface="MS PGothic" charset="0"/>
              </a:rPr>
              <a:t>Tam rekabetçi piyasa ile karşılaştıralım…</a:t>
            </a:r>
          </a:p>
          <a:p>
            <a:pPr lvl="1" eaLnBrk="1" hangingPunct="1"/>
            <a:r>
              <a:rPr lang="tr-TR" sz="2400" dirty="0"/>
              <a:t>Tam rekabetçi firmalar, minimum ATC kapasitesinde çalışır. Tam rekabetçi piyasada genel çıktı seviyesi daha yüksektir.</a:t>
            </a:r>
            <a:endParaRPr lang="tr-TR" sz="2400" dirty="0">
              <a:ea typeface="MS PGothic" charset="0"/>
            </a:endParaRPr>
          </a:p>
        </p:txBody>
      </p:sp>
    </p:spTree>
    <p:extLst>
      <p:ext uri="{BB962C8B-B14F-4D97-AF65-F5344CB8AC3E}">
        <p14:creationId xmlns:p14="http://schemas.microsoft.com/office/powerpoint/2010/main" val="145266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0483"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rekabette </a:t>
            </a:r>
            <a:r>
              <a:rPr lang="tr-TR" sz="2800" dirty="0" err="1">
                <a:ea typeface="MS PGothic" charset="0"/>
              </a:rPr>
              <a:t>etkinsizliğin</a:t>
            </a:r>
            <a:r>
              <a:rPr lang="tr-TR" sz="2800" dirty="0">
                <a:ea typeface="MS PGothic" charset="0"/>
              </a:rPr>
              <a:t> (</a:t>
            </a:r>
            <a:r>
              <a:rPr lang="tr-TR" sz="2800" dirty="0" err="1">
                <a:ea typeface="MS PGothic" charset="0"/>
              </a:rPr>
              <a:t>inefficiency</a:t>
            </a:r>
            <a:r>
              <a:rPr lang="tr-TR" sz="2800" dirty="0">
                <a:ea typeface="MS PGothic" charset="0"/>
              </a:rPr>
              <a:t>), bir diğer deyişle verimsizliğin, iki kaynağı vardır.</a:t>
            </a:r>
          </a:p>
          <a:p>
            <a:pPr lvl="1" eaLnBrk="1" hangingPunct="1"/>
            <a:r>
              <a:rPr lang="tr-TR" sz="2400" dirty="0">
                <a:ea typeface="MS PGothic" charset="0"/>
              </a:rPr>
              <a:t>Tam rekabetçi piyasaya kıyasla ATC daha yüksektir.</a:t>
            </a:r>
          </a:p>
          <a:p>
            <a:pPr lvl="2" eaLnBrk="1" hangingPunct="1"/>
            <a:r>
              <a:rPr lang="tr-TR" dirty="0">
                <a:latin typeface="Cambria" panose="02040503050406030204" pitchFamily="18" charset="0"/>
                <a:cs typeface="Helvetica Neue" charset="0"/>
              </a:rPr>
              <a:t>Firma, talep ettiği fiyatı düşürebilir ve daha fazla satış yapabilir.</a:t>
            </a:r>
          </a:p>
          <a:p>
            <a:pPr lvl="1" eaLnBrk="1" hangingPunct="1"/>
            <a:r>
              <a:rPr lang="tr-TR" sz="2400" dirty="0" err="1">
                <a:ea typeface="MS PGothic" charset="0"/>
              </a:rPr>
              <a:t>Markup</a:t>
            </a:r>
            <a:endParaRPr lang="tr-TR" sz="2400" dirty="0">
              <a:ea typeface="MS PGothic" charset="0"/>
            </a:endParaRPr>
          </a:p>
          <a:p>
            <a:pPr lvl="2" eaLnBrk="1" hangingPunct="1"/>
            <a:r>
              <a:rPr lang="tr-TR" dirty="0">
                <a:latin typeface="Cambria" panose="02040503050406030204" pitchFamily="18" charset="0"/>
                <a:cs typeface="Helvetica Neue" charset="0"/>
              </a:rPr>
              <a:t>P &gt; MC</a:t>
            </a:r>
          </a:p>
          <a:p>
            <a:pPr lvl="2" eaLnBrk="1" hangingPunct="1"/>
            <a:r>
              <a:rPr lang="tr-TR" dirty="0">
                <a:latin typeface="Cambria" panose="02040503050406030204" pitchFamily="18" charset="0"/>
                <a:cs typeface="Helvetica Neue" charset="0"/>
              </a:rPr>
              <a:t>Eğer firma P = MC eşitliğini kullanırsa, satılan çıktı seviyesi ATC&gt; P olduğunda ortaya çıkar ve firmanın karı azalır.</a:t>
            </a:r>
          </a:p>
          <a:p>
            <a:pPr lvl="1" eaLnBrk="1" hangingPunct="1"/>
            <a:endParaRPr lang="tr-TR" dirty="0">
              <a:ea typeface="MS PGothic" charset="0"/>
            </a:endParaRPr>
          </a:p>
          <a:p>
            <a:pPr lvl="1" eaLnBrk="1" hangingPunct="1"/>
            <a:endParaRPr lang="tr-TR" sz="2400" dirty="0">
              <a:ea typeface="MS PGothic" charset="0"/>
            </a:endParaRPr>
          </a:p>
        </p:txBody>
      </p:sp>
    </p:spTree>
    <p:extLst>
      <p:ext uri="{BB962C8B-B14F-4D97-AF65-F5344CB8AC3E}">
        <p14:creationId xmlns:p14="http://schemas.microsoft.com/office/powerpoint/2010/main" val="193551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7" dur="500"/>
                                        <p:tgtEl>
                                          <p:spTgt spid="2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2" dur="500"/>
                                        <p:tgtEl>
                                          <p:spTgt spid="2048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checkerboard(across)">
                                      <p:cBhvr>
                                        <p:cTn id="22" dur="500"/>
                                        <p:tgtEl>
                                          <p:spTgt spid="2048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checkerboard(across)">
                                      <p:cBhvr>
                                        <p:cTn id="25"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09600" y="43"/>
            <a:ext cx="10972800" cy="1527175"/>
          </a:xfrm>
        </p:spPr>
        <p:txBody>
          <a:bodyPr/>
          <a:lstStyle/>
          <a:p>
            <a:r>
              <a:rPr lang="tr-TR" b="1" dirty="0" err="1">
                <a:ea typeface="MS PGothic" charset="0"/>
              </a:rPr>
              <a:t>Etkinsizlik</a:t>
            </a:r>
            <a:r>
              <a:rPr lang="tr-TR" b="1" dirty="0">
                <a:ea typeface="MS PGothic" charset="0"/>
              </a:rPr>
              <a:t> ve Sosyal Refah</a:t>
            </a:r>
          </a:p>
        </p:txBody>
      </p:sp>
      <p:sp>
        <p:nvSpPr>
          <p:cNvPr id="21507" name="Content Placeholder 2"/>
          <p:cNvSpPr>
            <a:spLocks noGrp="1"/>
          </p:cNvSpPr>
          <p:nvPr>
            <p:ph idx="1"/>
          </p:nvPr>
        </p:nvSpPr>
        <p:spPr>
          <a:xfrm>
            <a:off x="609600" y="1712913"/>
            <a:ext cx="11192933" cy="4895850"/>
          </a:xfrm>
        </p:spPr>
        <p:txBody>
          <a:bodyPr/>
          <a:lstStyle/>
          <a:p>
            <a:pPr eaLnBrk="1" hangingPunct="1"/>
            <a:r>
              <a:rPr lang="tr-TR" sz="3200" dirty="0">
                <a:ea typeface="MS PGothic" charset="0"/>
              </a:rPr>
              <a:t>Devlet müdahalesi yardımcı olabilir mi?</a:t>
            </a:r>
          </a:p>
          <a:p>
            <a:pPr lvl="1" eaLnBrk="1" hangingPunct="1"/>
            <a:r>
              <a:rPr lang="tr-TR" sz="2800" dirty="0">
                <a:ea typeface="MS PGothic" charset="0"/>
              </a:rPr>
              <a:t>Serbest giriş nedeniyle, firmalar tekelciler gibi uzun-dönemde kar elde edemezler.</a:t>
            </a:r>
          </a:p>
          <a:p>
            <a:pPr lvl="1" eaLnBrk="1" hangingPunct="1"/>
            <a:r>
              <a:rPr lang="tr-TR" sz="2800" dirty="0">
                <a:ea typeface="MS PGothic" charset="0"/>
              </a:rPr>
              <a:t>Regülasyon birçok firmanın piyasadan çıkmasına neden olabilir.</a:t>
            </a:r>
          </a:p>
          <a:p>
            <a:pPr lvl="2" eaLnBrk="1" hangingPunct="1"/>
            <a:r>
              <a:rPr lang="tr-TR" sz="2800" dirty="0">
                <a:latin typeface="Cambria" panose="02040503050406030204" pitchFamily="18" charset="0"/>
                <a:cs typeface="Helvetica Neue" charset="0"/>
              </a:rPr>
              <a:t>Daha az firma, tüketiciler için daha fazla rahatsızlık ve daha az seçenek anlamına gelebilir.</a:t>
            </a:r>
          </a:p>
          <a:p>
            <a:pPr lvl="2" eaLnBrk="1" hangingPunct="1"/>
            <a:r>
              <a:rPr lang="tr-TR" sz="2800" dirty="0">
                <a:latin typeface="Cambria" panose="02040503050406030204" pitchFamily="18" charset="0"/>
                <a:cs typeface="Helvetica Neue" charset="0"/>
              </a:rPr>
              <a:t>Marjinal maliyet fiyatlandırılmasının regülasyonla sağlandığı durumlardaki problemleri daha önce görmüştük.</a:t>
            </a:r>
          </a:p>
          <a:p>
            <a:pPr lvl="1" eaLnBrk="1" hangingPunct="1"/>
            <a:r>
              <a:rPr lang="tr-TR" sz="2800" dirty="0" err="1">
                <a:ea typeface="MS PGothic" charset="0"/>
              </a:rPr>
              <a:t>Etkinsizlik</a:t>
            </a:r>
            <a:r>
              <a:rPr lang="tr-TR" sz="2800" dirty="0">
                <a:ea typeface="MS PGothic" charset="0"/>
              </a:rPr>
              <a:t>, hükümet müdahalesini gerektirecek kadar büyük değildir.</a:t>
            </a:r>
            <a:endParaRPr lang="tr-TR" sz="2400" dirty="0">
              <a:ea typeface="MS PGothic" charset="0"/>
            </a:endParaRPr>
          </a:p>
        </p:txBody>
      </p:sp>
    </p:spTree>
    <p:extLst>
      <p:ext uri="{BB962C8B-B14F-4D97-AF65-F5344CB8AC3E}">
        <p14:creationId xmlns:p14="http://schemas.microsoft.com/office/powerpoint/2010/main" val="4128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5" dur="500"/>
                                        <p:tgtEl>
                                          <p:spTgt spid="21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3"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01"/>
            <a:ext cx="8229600" cy="1527175"/>
          </a:xfrm>
        </p:spPr>
        <p:txBody>
          <a:bodyPr/>
          <a:lstStyle/>
          <a:p>
            <a:r>
              <a:rPr lang="tr-TR" b="1" dirty="0"/>
              <a:t>Hafta #10 Konu </a:t>
            </a:r>
            <a:r>
              <a:rPr lang="tr-TR" b="1"/>
              <a:t>Başlıkları</a:t>
            </a:r>
            <a:r>
              <a:rPr lang="tr-TR"/>
              <a:t> </a:t>
            </a:r>
            <a:endParaRPr lang="tr-TR" altLang="en-US" b="1" dirty="0">
              <a:cs typeface="Arial" panose="020B0604020202020204" pitchFamily="34" charset="0"/>
            </a:endParaRP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tr-TR" altLang="en-US" sz="1600" dirty="0">
                <a:cs typeface="Arial" panose="020B0604020202020204" pitchFamily="34" charset="0"/>
              </a:rPr>
              <a:t>Tekelci Rekabet*</a:t>
            </a:r>
          </a:p>
          <a:p>
            <a:pPr marL="514350" indent="-514350" eaLnBrk="1" hangingPunct="1">
              <a:buFont typeface="+mj-lt"/>
              <a:buAutoNum type="arabicPeriod"/>
            </a:pPr>
            <a:r>
              <a:rPr lang="tr-TR" altLang="en-US" sz="1600" dirty="0">
                <a:cs typeface="Arial" panose="020B0604020202020204" pitchFamily="34" charset="0"/>
              </a:rPr>
              <a:t>Piyasa Yapılarının Karşılaştırılması*</a:t>
            </a:r>
          </a:p>
          <a:p>
            <a:pPr marL="514350" indent="-514350" eaLnBrk="1" hangingPunct="1">
              <a:buFont typeface="+mj-lt"/>
              <a:buAutoNum type="arabicPeriod"/>
            </a:pPr>
            <a:r>
              <a:rPr lang="tr-TR" altLang="en-US" sz="1600" dirty="0">
                <a:cs typeface="Arial" panose="020B0604020202020204" pitchFamily="34" charset="0"/>
              </a:rPr>
              <a:t>Ürün Farklılaştırması</a:t>
            </a:r>
          </a:p>
          <a:p>
            <a:pPr marL="514350" indent="-514350" eaLnBrk="1" hangingPunct="1">
              <a:buFont typeface="+mj-lt"/>
              <a:buAutoNum type="arabicPeriod"/>
            </a:pPr>
            <a:r>
              <a:rPr lang="tr-TR" altLang="en-US" sz="1600" dirty="0">
                <a:cs typeface="Arial" panose="020B0604020202020204" pitchFamily="34" charset="0"/>
              </a:rPr>
              <a:t>Tekelci Rekabet - Kısa-Dönem*</a:t>
            </a:r>
          </a:p>
          <a:p>
            <a:pPr marL="514350" indent="-514350" eaLnBrk="1" hangingPunct="1">
              <a:buFont typeface="+mj-lt"/>
              <a:buAutoNum type="arabicPeriod"/>
            </a:pPr>
            <a:r>
              <a:rPr lang="tr-TR" altLang="en-US" sz="1600" dirty="0">
                <a:cs typeface="Arial" panose="020B0604020202020204" pitchFamily="34" charset="0"/>
              </a:rPr>
              <a:t>Tekelci Rekabet - Uzun-Dönem*</a:t>
            </a:r>
          </a:p>
          <a:p>
            <a:pPr marL="514350" indent="-514350" eaLnBrk="1" hangingPunct="1">
              <a:buFont typeface="+mj-lt"/>
              <a:buAutoNum type="arabicPeriod"/>
            </a:pPr>
            <a:r>
              <a:rPr lang="tr-TR" altLang="en-US" sz="1600" dirty="0" err="1">
                <a:cs typeface="Arial" panose="020B0604020202020204" pitchFamily="34" charset="0"/>
              </a:rPr>
              <a:t>Markup</a:t>
            </a:r>
            <a:r>
              <a:rPr lang="tr-TR" altLang="en-US" sz="1600" dirty="0">
                <a:cs typeface="Arial" panose="020B0604020202020204" pitchFamily="34" charset="0"/>
              </a:rPr>
              <a:t>*</a:t>
            </a:r>
          </a:p>
          <a:p>
            <a:pPr marL="514350" indent="-514350" eaLnBrk="1" hangingPunct="1">
              <a:buFont typeface="+mj-lt"/>
              <a:buAutoNum type="arabicPeriod"/>
            </a:pPr>
            <a:r>
              <a:rPr lang="tr-TR" altLang="en-US" sz="1600" dirty="0">
                <a:cs typeface="Arial" panose="020B0604020202020204" pitchFamily="34" charset="0"/>
              </a:rPr>
              <a:t>Uzun-Dönem Piyasa Dengesi*</a:t>
            </a:r>
          </a:p>
          <a:p>
            <a:pPr marL="514350" indent="-514350" eaLnBrk="1" hangingPunct="1">
              <a:buFont typeface="+mj-lt"/>
              <a:buAutoNum type="arabicPeriod"/>
            </a:pPr>
            <a:r>
              <a:rPr lang="tr-TR" altLang="en-US" sz="1600" dirty="0">
                <a:cs typeface="Arial" panose="020B0604020202020204" pitchFamily="34" charset="0"/>
              </a:rPr>
              <a:t>Ölçek ve Çıktı</a:t>
            </a:r>
          </a:p>
          <a:p>
            <a:pPr marL="514350" indent="-514350" eaLnBrk="1" hangingPunct="1">
              <a:buFont typeface="+mj-lt"/>
              <a:buAutoNum type="arabicPeriod"/>
            </a:pPr>
            <a:r>
              <a:rPr lang="tr-TR" altLang="en-US" sz="1600" dirty="0">
                <a:cs typeface="Arial" panose="020B0604020202020204" pitchFamily="34" charset="0"/>
              </a:rPr>
              <a:t>Fazla Kapasite ve Etkinlik*</a:t>
            </a:r>
          </a:p>
          <a:p>
            <a:pPr marL="514350" indent="-514350" eaLnBrk="1" hangingPunct="1">
              <a:buFont typeface="+mj-lt"/>
              <a:buAutoNum type="arabicPeriod"/>
            </a:pPr>
            <a:r>
              <a:rPr lang="tr-TR" altLang="en-US" sz="1600" dirty="0">
                <a:cs typeface="Arial" panose="020B0604020202020204" pitchFamily="34" charset="0"/>
              </a:rPr>
              <a:t>Reklam*</a:t>
            </a:r>
          </a:p>
          <a:p>
            <a:pPr marL="514350" indent="-514350" eaLnBrk="1" hangingPunct="1">
              <a:lnSpc>
                <a:spcPct val="80000"/>
              </a:lnSpc>
              <a:buFont typeface="+mj-lt"/>
              <a:buAutoNum type="arabicPeriod"/>
            </a:pPr>
            <a:r>
              <a:rPr lang="tr-TR" altLang="en-US" sz="1600" dirty="0">
                <a:cs typeface="Arial" panose="020B0604020202020204" pitchFamily="34" charset="0"/>
              </a:rPr>
              <a:t>Oligopol*</a:t>
            </a:r>
          </a:p>
          <a:p>
            <a:pPr marL="514350" indent="-514350" eaLnBrk="1" hangingPunct="1">
              <a:lnSpc>
                <a:spcPct val="80000"/>
              </a:lnSpc>
              <a:buFont typeface="+mj-lt"/>
              <a:buAutoNum type="arabicPeriod"/>
            </a:pPr>
            <a:r>
              <a:rPr lang="tr-TR" altLang="en-US" sz="1600" dirty="0">
                <a:cs typeface="Arial" panose="020B0604020202020204" pitchFamily="34" charset="0"/>
              </a:rPr>
              <a:t>Piyasa Yapılarının Karşılaştırılması *</a:t>
            </a:r>
          </a:p>
          <a:p>
            <a:pPr marL="514350" indent="-514350" eaLnBrk="1" hangingPunct="1">
              <a:lnSpc>
                <a:spcPct val="80000"/>
              </a:lnSpc>
              <a:buFont typeface="+mj-lt"/>
              <a:buAutoNum type="arabicPeriod"/>
            </a:pPr>
            <a:r>
              <a:rPr lang="tr-TR" altLang="en-US" sz="1600" dirty="0">
                <a:cs typeface="Arial" panose="020B0604020202020204" pitchFamily="34" charset="0"/>
              </a:rPr>
              <a:t>Yoğunlaşma Oranı</a:t>
            </a:r>
          </a:p>
          <a:p>
            <a:pPr marL="514350" indent="-514350" eaLnBrk="1" hangingPunct="1">
              <a:lnSpc>
                <a:spcPct val="80000"/>
              </a:lnSpc>
              <a:buFont typeface="+mj-lt"/>
              <a:buAutoNum type="arabicPeriod"/>
            </a:pPr>
            <a:r>
              <a:rPr lang="tr-TR" altLang="en-US" sz="1600" dirty="0" err="1">
                <a:cs typeface="Arial" panose="020B0604020202020204" pitchFamily="34" charset="0"/>
              </a:rPr>
              <a:t>Duopol</a:t>
            </a:r>
            <a:r>
              <a:rPr lang="tr-TR" altLang="en-US" sz="1600" dirty="0">
                <a:cs typeface="Arial" panose="020B0604020202020204" pitchFamily="34" charset="0"/>
              </a:rPr>
              <a:t>*</a:t>
            </a:r>
          </a:p>
          <a:p>
            <a:pPr marL="514350" indent="-514350" eaLnBrk="1" hangingPunct="1">
              <a:lnSpc>
                <a:spcPct val="80000"/>
              </a:lnSpc>
              <a:buFont typeface="+mj-lt"/>
              <a:buAutoNum type="arabicPeriod"/>
            </a:pPr>
            <a:r>
              <a:rPr lang="tr-TR" altLang="en-US" sz="1600" dirty="0">
                <a:cs typeface="Arial" panose="020B0604020202020204" pitchFamily="34" charset="0"/>
              </a:rPr>
              <a:t>Kartel*</a:t>
            </a:r>
          </a:p>
          <a:p>
            <a:pPr marL="514350" indent="-514350" eaLnBrk="1" hangingPunct="1">
              <a:lnSpc>
                <a:spcPct val="80000"/>
              </a:lnSpc>
              <a:buFont typeface="+mj-lt"/>
              <a:buAutoNum type="arabicPeriod"/>
            </a:pPr>
            <a:r>
              <a:rPr lang="tr-TR" altLang="en-US" sz="1600" dirty="0">
                <a:cs typeface="Arial" panose="020B0604020202020204" pitchFamily="34" charset="0"/>
              </a:rPr>
              <a:t>Karşılıklı Bağımlılık</a:t>
            </a:r>
          </a:p>
          <a:p>
            <a:pPr marL="514350" indent="-514350" eaLnBrk="1" hangingPunct="1">
              <a:lnSpc>
                <a:spcPct val="80000"/>
              </a:lnSpc>
              <a:buFont typeface="+mj-lt"/>
              <a:buAutoNum type="arabicPeriod"/>
            </a:pPr>
            <a:r>
              <a:rPr lang="tr-TR" altLang="en-US" sz="1600" dirty="0">
                <a:cs typeface="Arial" panose="020B0604020202020204" pitchFamily="34" charset="0"/>
              </a:rPr>
              <a:t>Oligopol – İkiden Fazla Firma*</a:t>
            </a:r>
          </a:p>
          <a:p>
            <a:pPr marL="0" indent="0" eaLnBrk="1" hangingPunct="1">
              <a:buNone/>
            </a:pPr>
            <a:r>
              <a:rPr lang="tr-TR" altLang="en-US" sz="1200" dirty="0">
                <a:ea typeface="MS PGothic" charset="0"/>
              </a:rPr>
              <a:t>"*" En önemli konu başlıklarını belirtir. </a:t>
            </a:r>
          </a:p>
          <a:p>
            <a:pPr marL="0" indent="0" eaLnBrk="1" hangingPunct="1">
              <a:buNone/>
            </a:pPr>
            <a:r>
              <a:rPr lang="tr-TR" altLang="en-US" sz="1200" dirty="0" err="1">
                <a:ea typeface="MS PGothic" charset="0"/>
              </a:rPr>
              <a:t>Mateer</a:t>
            </a:r>
            <a:r>
              <a:rPr lang="tr-TR" altLang="en-US" sz="1200" dirty="0">
                <a:ea typeface="MS PGothic" charset="0"/>
              </a:rPr>
              <a:t> ve </a:t>
            </a:r>
            <a:r>
              <a:rPr lang="tr-TR" altLang="en-US" sz="1200" dirty="0" err="1">
                <a:ea typeface="MS PGothic" charset="0"/>
              </a:rPr>
              <a:t>Coppock</a:t>
            </a:r>
            <a:r>
              <a:rPr lang="tr-TR" altLang="en-US" sz="1200" dirty="0">
                <a:ea typeface="MS PGothic" charset="0"/>
              </a:rPr>
              <a:t>: Bölüm #12 ve #13</a:t>
            </a:r>
          </a:p>
          <a:p>
            <a:pPr marL="0" indent="0" eaLnBrk="1" hangingPunct="1">
              <a:buNone/>
            </a:pPr>
            <a:endParaRPr lang="tr-TR" altLang="en-US" sz="1800" dirty="0">
              <a:ea typeface="MS PGothic" charset="0"/>
              <a:cs typeface="Arial" panose="020B0604020202020204" pitchFamily="34" charset="0"/>
            </a:endParaRPr>
          </a:p>
          <a:p>
            <a:pPr marL="0" indent="0" eaLnBrk="1" hangingPunct="1">
              <a:buNone/>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dirty="0">
              <a:ea typeface="MS PGothic" charset="0"/>
              <a:cs typeface="Arial" panose="020B0604020202020204" pitchFamily="34" charset="0"/>
            </a:endParaRPr>
          </a:p>
          <a:p>
            <a:pPr marL="514350" indent="-514350" eaLnBrk="1" hangingPunct="1">
              <a:buFont typeface="+mj-lt"/>
              <a:buAutoNum type="arabicPeriod"/>
            </a:pPr>
            <a:endParaRPr lang="tr-TR" sz="2800" cap="none" dirty="0">
              <a:ea typeface="MS PGothic" charset="0"/>
              <a:cs typeface="Arial" panose="020B0604020202020204" pitchFamily="34" charset="0"/>
            </a:endParaRPr>
          </a:p>
          <a:p>
            <a:pPr marL="0" indent="0" eaLnBrk="1" hangingPunct="1">
              <a:buNone/>
            </a:pPr>
            <a:endParaRPr lang="tr-TR" altLang="en-US" sz="1800" dirty="0">
              <a:ea typeface="MS PGothic" charset="0"/>
              <a:cs typeface="Arial" panose="020B0604020202020204" pitchFamily="34" charset="0"/>
            </a:endParaRPr>
          </a:p>
        </p:txBody>
      </p:sp>
      <p:sp>
        <p:nvSpPr>
          <p:cNvPr id="4" name="TextBox 3">
            <a:extLst>
              <a:ext uri="{FF2B5EF4-FFF2-40B4-BE49-F238E27FC236}">
                <a16:creationId xmlns:a16="http://schemas.microsoft.com/office/drawing/2014/main" id="{CEDEB9A0-6EF3-624E-B5A2-2338AAAD05A2}"/>
              </a:ext>
            </a:extLst>
          </p:cNvPr>
          <p:cNvSpPr txBox="1"/>
          <p:nvPr/>
        </p:nvSpPr>
        <p:spPr>
          <a:xfrm>
            <a:off x="5344160" y="5330723"/>
            <a:ext cx="6847840" cy="1527175"/>
          </a:xfrm>
          <a:prstGeom prst="rect">
            <a:avLst/>
          </a:prstGeom>
          <a:noFill/>
        </p:spPr>
        <p:txBody>
          <a:bodyPr wrap="square" rtlCol="0">
            <a:noAutofit/>
          </a:bodyPr>
          <a:lstStyle/>
          <a:p>
            <a:r>
              <a:rPr lang="tr-TR" b="1" u="sng" dirty="0">
                <a:solidFill>
                  <a:srgbClr val="FF0000"/>
                </a:solidFill>
                <a:latin typeface="Cambria"/>
              </a:rPr>
              <a:t>Önemli Not</a:t>
            </a:r>
            <a:r>
              <a:rPr lang="tr-TR" dirty="0">
                <a:solidFill>
                  <a:srgbClr val="FF0000"/>
                </a:solidFill>
                <a:latin typeface="Cambria"/>
              </a:rPr>
              <a:t>: Fiyat için "F", "P" ve "</a:t>
            </a:r>
            <a:r>
              <a:rPr lang="tr-TR" dirty="0" err="1">
                <a:solidFill>
                  <a:srgbClr val="FF0000"/>
                </a:solidFill>
                <a:latin typeface="Cambria"/>
              </a:rPr>
              <a:t>Price</a:t>
            </a:r>
            <a:r>
              <a:rPr lang="tr-TR" dirty="0">
                <a:solidFill>
                  <a:srgbClr val="FF0000"/>
                </a:solidFill>
                <a:latin typeface="Cambria"/>
              </a:rPr>
              <a:t>"; Miktar (Çıktı) için "M", "</a:t>
            </a:r>
            <a:r>
              <a:rPr lang="tr-TR" dirty="0" err="1">
                <a:solidFill>
                  <a:srgbClr val="FF0000"/>
                </a:solidFill>
                <a:latin typeface="Cambria"/>
              </a:rPr>
              <a:t>Q</a:t>
            </a:r>
            <a:r>
              <a:rPr lang="tr-TR" dirty="0">
                <a:solidFill>
                  <a:srgbClr val="FF0000"/>
                </a:solidFill>
                <a:latin typeface="Cambria"/>
              </a:rPr>
              <a:t>" ve "</a:t>
            </a:r>
            <a:r>
              <a:rPr lang="tr-TR" dirty="0" err="1">
                <a:solidFill>
                  <a:srgbClr val="FF0000"/>
                </a:solidFill>
                <a:latin typeface="Cambria"/>
              </a:rPr>
              <a:t>Quantity</a:t>
            </a:r>
            <a:r>
              <a:rPr lang="tr-TR" dirty="0">
                <a:solidFill>
                  <a:srgbClr val="FF0000"/>
                </a:solidFill>
                <a:latin typeface="Cambria"/>
              </a:rPr>
              <a:t>"; Talep için "T", "D" ve "</a:t>
            </a:r>
            <a:r>
              <a:rPr lang="tr-TR" dirty="0" err="1">
                <a:solidFill>
                  <a:srgbClr val="FF0000"/>
                </a:solidFill>
                <a:latin typeface="Cambria"/>
              </a:rPr>
              <a:t>Demand</a:t>
            </a:r>
            <a:r>
              <a:rPr lang="tr-TR" dirty="0">
                <a:solidFill>
                  <a:srgbClr val="FF0000"/>
                </a:solidFill>
                <a:latin typeface="Cambria"/>
              </a:rPr>
              <a:t>"; Arz için "A", "S" ve "</a:t>
            </a:r>
            <a:r>
              <a:rPr lang="tr-TR" dirty="0" err="1">
                <a:solidFill>
                  <a:srgbClr val="FF0000"/>
                </a:solidFill>
                <a:latin typeface="Cambria"/>
              </a:rPr>
              <a:t>Supply</a:t>
            </a:r>
            <a:r>
              <a:rPr lang="tr-TR" dirty="0">
                <a:solidFill>
                  <a:srgbClr val="FF0000"/>
                </a:solidFill>
                <a:latin typeface="Cambria"/>
              </a:rPr>
              <a:t>"; Denge için "E" ve "</a:t>
            </a:r>
            <a:r>
              <a:rPr lang="tr-TR" dirty="0" err="1">
                <a:solidFill>
                  <a:srgbClr val="FF0000"/>
                </a:solidFill>
                <a:latin typeface="Cambria"/>
              </a:rPr>
              <a:t>Equilibrium</a:t>
            </a:r>
            <a:r>
              <a:rPr lang="tr-TR" dirty="0">
                <a:solidFill>
                  <a:srgbClr val="FF0000"/>
                </a:solidFill>
                <a:latin typeface="Cambria"/>
              </a:rPr>
              <a:t>"; Kısa-Dönem için "KD" , "SR" ve "</a:t>
            </a:r>
            <a:r>
              <a:rPr lang="tr-TR" dirty="0" err="1">
                <a:solidFill>
                  <a:srgbClr val="FF0000"/>
                </a:solidFill>
                <a:latin typeface="Cambria"/>
              </a:rPr>
              <a:t>Short</a:t>
            </a:r>
            <a:r>
              <a:rPr lang="tr-TR" dirty="0">
                <a:solidFill>
                  <a:srgbClr val="FF0000"/>
                </a:solidFill>
                <a:latin typeface="Cambria"/>
              </a:rPr>
              <a:t>-Run"; Uzun-Dönem için "UD", "LR" ve "</a:t>
            </a:r>
            <a:r>
              <a:rPr lang="tr-TR" dirty="0" err="1">
                <a:solidFill>
                  <a:srgbClr val="FF0000"/>
                </a:solidFill>
                <a:latin typeface="Cambria"/>
              </a:rPr>
              <a:t>Long</a:t>
            </a:r>
            <a:r>
              <a:rPr lang="tr-TR" dirty="0">
                <a:solidFill>
                  <a:srgbClr val="FF0000"/>
                </a:solidFill>
                <a:latin typeface="Cambria"/>
              </a:rPr>
              <a:t>-Run" eş anlamlı olarak kullanılmıştır. </a:t>
            </a:r>
          </a:p>
          <a:p>
            <a:endParaRPr lang="tr-TR" dirty="0">
              <a:latin typeface="Cambria"/>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tr-TR" b="1" dirty="0" err="1">
                <a:ea typeface="MS PGothic" charset="0"/>
                <a:cs typeface="MS PGothic" charset="0"/>
              </a:rPr>
              <a:t>Etkinsizlik</a:t>
            </a:r>
            <a:r>
              <a:rPr lang="tr-TR" b="1" dirty="0">
                <a:ea typeface="MS PGothic" charset="0"/>
                <a:cs typeface="MS PGothic" charset="0"/>
              </a:rPr>
              <a:t> O Kadar Kötü mü?</a:t>
            </a:r>
          </a:p>
        </p:txBody>
      </p:sp>
      <p:sp>
        <p:nvSpPr>
          <p:cNvPr id="22531" name="Content Placeholder 2"/>
          <p:cNvSpPr>
            <a:spLocks noGrp="1"/>
          </p:cNvSpPr>
          <p:nvPr>
            <p:ph idx="1"/>
          </p:nvPr>
        </p:nvSpPr>
        <p:spPr/>
        <p:txBody>
          <a:bodyPr/>
          <a:lstStyle/>
          <a:p>
            <a:pPr eaLnBrk="1" hangingPunct="1"/>
            <a:r>
              <a:rPr lang="tr-TR" sz="3200" dirty="0">
                <a:ea typeface="MS PGothic" charset="0"/>
                <a:cs typeface="MS PGothic" charset="0"/>
              </a:rPr>
              <a:t>Tam rekabetçi piyasa</a:t>
            </a:r>
          </a:p>
          <a:p>
            <a:pPr lvl="1" eaLnBrk="1" hangingPunct="1"/>
            <a:r>
              <a:rPr lang="tr-TR" sz="2400" dirty="0">
                <a:ea typeface="MS PGothic" charset="0"/>
                <a:cs typeface="MS PGothic" charset="0"/>
              </a:rPr>
              <a:t>Düşük fiyat</a:t>
            </a:r>
          </a:p>
          <a:p>
            <a:pPr lvl="1" eaLnBrk="1" hangingPunct="1"/>
            <a:r>
              <a:rPr lang="tr-TR" sz="2400" dirty="0">
                <a:ea typeface="MS PGothic" charset="0"/>
                <a:cs typeface="MS PGothic" charset="0"/>
              </a:rPr>
              <a:t>Yüksek çıktı</a:t>
            </a:r>
          </a:p>
          <a:p>
            <a:pPr lvl="1" eaLnBrk="1" hangingPunct="1"/>
            <a:r>
              <a:rPr lang="tr-TR" sz="2400" dirty="0">
                <a:ea typeface="MS PGothic" charset="0"/>
                <a:cs typeface="MS PGothic" charset="0"/>
              </a:rPr>
              <a:t>Etkinlik (P = MC, minimum </a:t>
            </a:r>
            <a:r>
              <a:rPr lang="tr-TR" sz="2400" dirty="0" err="1">
                <a:ea typeface="MS PGothic" charset="0"/>
                <a:cs typeface="MS PGothic" charset="0"/>
              </a:rPr>
              <a:t>ATC'de</a:t>
            </a:r>
            <a:r>
              <a:rPr lang="tr-TR" sz="2400" dirty="0">
                <a:ea typeface="MS PGothic" charset="0"/>
                <a:cs typeface="MS PGothic" charset="0"/>
              </a:rPr>
              <a:t>)</a:t>
            </a:r>
          </a:p>
          <a:p>
            <a:pPr lvl="1" eaLnBrk="1" hangingPunct="1"/>
            <a:r>
              <a:rPr lang="tr-TR" sz="2400" dirty="0">
                <a:ea typeface="MS PGothic" charset="0"/>
                <a:cs typeface="MS PGothic" charset="0"/>
              </a:rPr>
              <a:t>Benzer ürünler (çeşitlilik yok)</a:t>
            </a:r>
          </a:p>
          <a:p>
            <a:pPr eaLnBrk="1" hangingPunct="1"/>
            <a:r>
              <a:rPr lang="tr-TR" sz="2800" dirty="0">
                <a:ea typeface="MS PGothic" charset="0"/>
                <a:cs typeface="MS PGothic" charset="0"/>
              </a:rPr>
              <a:t>Tekelci rekabetçi piyasa</a:t>
            </a:r>
          </a:p>
          <a:p>
            <a:pPr lvl="1" eaLnBrk="1" hangingPunct="1"/>
            <a:r>
              <a:rPr lang="tr-TR" sz="2400" dirty="0">
                <a:ea typeface="MS PGothic" charset="0"/>
                <a:cs typeface="MS PGothic" charset="0"/>
              </a:rPr>
              <a:t>Biraz daha yüksek fiyat</a:t>
            </a:r>
          </a:p>
          <a:p>
            <a:pPr lvl="1" eaLnBrk="1" hangingPunct="1"/>
            <a:r>
              <a:rPr lang="tr-TR" sz="2400" dirty="0">
                <a:ea typeface="MS PGothic" charset="0"/>
                <a:cs typeface="MS PGothic" charset="0"/>
              </a:rPr>
              <a:t>Biraz daha düşük çıktı</a:t>
            </a:r>
          </a:p>
          <a:p>
            <a:pPr lvl="1" eaLnBrk="1" hangingPunct="1"/>
            <a:r>
              <a:rPr lang="tr-TR" sz="2400" dirty="0" err="1">
                <a:ea typeface="MS PGothic" charset="0"/>
                <a:cs typeface="MS PGothic" charset="0"/>
              </a:rPr>
              <a:t>Etkinsizlik</a:t>
            </a:r>
            <a:r>
              <a:rPr lang="tr-TR" sz="2400" dirty="0">
                <a:ea typeface="MS PGothic" charset="0"/>
                <a:cs typeface="MS PGothic" charset="0"/>
              </a:rPr>
              <a:t> (P &gt; MC, minimum </a:t>
            </a:r>
            <a:r>
              <a:rPr lang="tr-TR" sz="2400" dirty="0" err="1">
                <a:ea typeface="MS PGothic" charset="0"/>
                <a:cs typeface="MS PGothic" charset="0"/>
              </a:rPr>
              <a:t>ATC'de</a:t>
            </a:r>
            <a:r>
              <a:rPr lang="tr-TR" sz="2400" dirty="0">
                <a:ea typeface="MS PGothic" charset="0"/>
                <a:cs typeface="MS PGothic" charset="0"/>
              </a:rPr>
              <a:t> </a:t>
            </a:r>
            <a:r>
              <a:rPr lang="tr-TR" sz="2400" dirty="0" err="1">
                <a:ea typeface="MS PGothic" charset="0"/>
                <a:cs typeface="MS PGothic" charset="0"/>
              </a:rPr>
              <a:t>degil</a:t>
            </a:r>
            <a:r>
              <a:rPr lang="tr-TR" sz="2400" dirty="0">
                <a:ea typeface="MS PGothic" charset="0"/>
                <a:cs typeface="MS PGothic" charset="0"/>
              </a:rPr>
              <a:t>)</a:t>
            </a:r>
          </a:p>
          <a:p>
            <a:pPr lvl="1" eaLnBrk="1" hangingPunct="1"/>
            <a:r>
              <a:rPr lang="tr-TR" sz="2400" dirty="0">
                <a:ea typeface="MS PGothic" charset="0"/>
                <a:cs typeface="MS PGothic" charset="0"/>
              </a:rPr>
              <a:t>Farklılaştırılmış ürünler (çeşitlilik ve seçim)</a:t>
            </a:r>
          </a:p>
        </p:txBody>
      </p:sp>
      <p:pic>
        <p:nvPicPr>
          <p:cNvPr id="23556"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55022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13" descr="G:\DirkTextbookN\Jpegs(All)\JpegsBatch3LateJuly\iStock_000016829611Small.jpg"/>
          <p:cNvPicPr>
            <a:picLocks noChangeAspect="1" noChangeArrowheads="1"/>
          </p:cNvPicPr>
          <p:nvPr/>
        </p:nvPicPr>
        <p:blipFill>
          <a:blip r:embed="rId4">
            <a:extLst>
              <a:ext uri="{28A0092B-C50C-407E-A947-70E740481C1C}">
                <a14:useLocalDpi xmlns:a14="http://schemas.microsoft.com/office/drawing/2010/main" val="0"/>
              </a:ext>
            </a:extLst>
          </a:blip>
          <a:srcRect l="4977" t="3922" r="8755" b="36275"/>
          <a:stretch>
            <a:fillRect/>
          </a:stretch>
        </p:blipFill>
        <p:spPr bwMode="auto">
          <a:xfrm>
            <a:off x="7298267" y="4318000"/>
            <a:ext cx="13970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Picture 14" descr="G:\DirkTextbookN\Jpegs(All)\JpegsBatch3LateJuly\dreamstimesmall_25310708.jpg"/>
          <p:cNvPicPr>
            <a:picLocks noChangeAspect="1" noChangeArrowheads="1"/>
          </p:cNvPicPr>
          <p:nvPr/>
        </p:nvPicPr>
        <p:blipFill>
          <a:blip r:embed="rId5">
            <a:extLst>
              <a:ext uri="{28A0092B-C50C-407E-A947-70E740481C1C}">
                <a14:useLocalDpi xmlns:a14="http://schemas.microsoft.com/office/drawing/2010/main" val="0"/>
              </a:ext>
            </a:extLst>
          </a:blip>
          <a:srcRect l="5167" t="22444" b="19112"/>
          <a:stretch>
            <a:fillRect/>
          </a:stretch>
        </p:blipFill>
        <p:spPr bwMode="auto">
          <a:xfrm>
            <a:off x="8805333" y="4330700"/>
            <a:ext cx="31496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9916603"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8307937" y="18573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1" name="Picture 12" descr="G:\DirkTextbookN\Jpegs(All)\JpegsBatch3LateJuly\iStock_000016806160Small.jpg"/>
          <p:cNvPicPr>
            <a:picLocks noChangeAspect="1" noChangeArrowheads="1"/>
          </p:cNvPicPr>
          <p:nvPr/>
        </p:nvPicPr>
        <p:blipFill>
          <a:blip r:embed="rId3">
            <a:extLst>
              <a:ext uri="{28A0092B-C50C-407E-A947-70E740481C1C}">
                <a14:useLocalDpi xmlns:a14="http://schemas.microsoft.com/office/drawing/2010/main" val="0"/>
              </a:ext>
            </a:extLst>
          </a:blip>
          <a:srcRect l="32736" t="25870" r="9399" b="26508"/>
          <a:stretch>
            <a:fillRect/>
          </a:stretch>
        </p:blipFill>
        <p:spPr bwMode="auto">
          <a:xfrm>
            <a:off x="6699270" y="1870075"/>
            <a:ext cx="1418167"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8723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7" dur="500"/>
                                        <p:tgtEl>
                                          <p:spTgt spid="2253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0" dur="500"/>
                                        <p:tgtEl>
                                          <p:spTgt spid="2253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3" dur="500"/>
                                        <p:tgtEl>
                                          <p:spTgt spid="2253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16" dur="500"/>
                                        <p:tgtEl>
                                          <p:spTgt spid="22531">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arn(inVertical)">
                                      <p:cBhvr>
                                        <p:cTn id="19" dur="500"/>
                                        <p:tgtEl>
                                          <p:spTgt spid="23561"/>
                                        </p:tgtEl>
                                      </p:cBhvr>
                                    </p:animEffect>
                                  </p:childTnLst>
                                </p:cTn>
                              </p:par>
                              <p:par>
                                <p:cTn id="20" presetID="16" presetClass="entr" presetSubtype="21" fill="hold" nodeType="with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barn(inVertical)">
                                      <p:cBhvr>
                                        <p:cTn id="22" dur="500"/>
                                        <p:tgtEl>
                                          <p:spTgt spid="23560"/>
                                        </p:tgtEl>
                                      </p:cBhvr>
                                    </p:animEffect>
                                  </p:childTnLst>
                                </p:cTn>
                              </p:par>
                              <p:par>
                                <p:cTn id="23" presetID="16" presetClass="entr" presetSubtype="21"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barn(inVertical)">
                                      <p:cBhvr>
                                        <p:cTn id="25" dur="500"/>
                                        <p:tgtEl>
                                          <p:spTgt spid="235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2531">
                                            <p:txEl>
                                              <p:pRg st="6" end="6"/>
                                            </p:txEl>
                                          </p:spTgt>
                                        </p:tgtEl>
                                        <p:attrNameLst>
                                          <p:attrName>style.visibility</p:attrName>
                                        </p:attrNameLst>
                                      </p:cBhvr>
                                      <p:to>
                                        <p:strVal val="visible"/>
                                      </p:to>
                                    </p:set>
                                    <p:animEffect transition="in" filter="checkerboard(across)">
                                      <p:cBhvr>
                                        <p:cTn id="30" dur="500"/>
                                        <p:tgtEl>
                                          <p:spTgt spid="22531">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2531">
                                            <p:txEl>
                                              <p:pRg st="7" end="7"/>
                                            </p:txEl>
                                          </p:spTgt>
                                        </p:tgtEl>
                                        <p:attrNameLst>
                                          <p:attrName>style.visibility</p:attrName>
                                        </p:attrNameLst>
                                      </p:cBhvr>
                                      <p:to>
                                        <p:strVal val="visible"/>
                                      </p:to>
                                    </p:set>
                                    <p:animEffect transition="in" filter="checkerboard(across)">
                                      <p:cBhvr>
                                        <p:cTn id="33" dur="500"/>
                                        <p:tgtEl>
                                          <p:spTgt spid="22531">
                                            <p:txEl>
                                              <p:pRg st="7" end="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checkerboard(across)">
                                      <p:cBhvr>
                                        <p:cTn id="36" dur="500"/>
                                        <p:tgtEl>
                                          <p:spTgt spid="22531">
                                            <p:txEl>
                                              <p:pRg st="8" end="8"/>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2531">
                                            <p:txEl>
                                              <p:pRg st="9" end="9"/>
                                            </p:txEl>
                                          </p:spTgt>
                                        </p:tgtEl>
                                        <p:attrNameLst>
                                          <p:attrName>style.visibility</p:attrName>
                                        </p:attrNameLst>
                                      </p:cBhvr>
                                      <p:to>
                                        <p:strVal val="visible"/>
                                      </p:to>
                                    </p:set>
                                    <p:animEffect transition="in" filter="checkerboard(across)">
                                      <p:cBhvr>
                                        <p:cTn id="39" dur="500"/>
                                        <p:tgtEl>
                                          <p:spTgt spid="22531">
                                            <p:txEl>
                                              <p:pRg st="9" end="9"/>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arn(inVertical)">
                                      <p:cBhvr>
                                        <p:cTn id="42" dur="500"/>
                                        <p:tgtEl>
                                          <p:spTgt spid="23557"/>
                                        </p:tgtEl>
                                      </p:cBhvr>
                                    </p:animEffect>
                                  </p:childTnLst>
                                </p:cTn>
                              </p:par>
                              <p:par>
                                <p:cTn id="43" presetID="16" presetClass="entr" presetSubtype="21" fill="hold" nodeType="withEffect">
                                  <p:stCondLst>
                                    <p:cond delay="0"/>
                                  </p:stCondLst>
                                  <p:childTnLst>
                                    <p:set>
                                      <p:cBhvr>
                                        <p:cTn id="44" dur="1" fill="hold">
                                          <p:stCondLst>
                                            <p:cond delay="0"/>
                                          </p:stCondLst>
                                        </p:cTn>
                                        <p:tgtEl>
                                          <p:spTgt spid="23558"/>
                                        </p:tgtEl>
                                        <p:attrNameLst>
                                          <p:attrName>style.visibility</p:attrName>
                                        </p:attrNameLst>
                                      </p:cBhvr>
                                      <p:to>
                                        <p:strVal val="visible"/>
                                      </p:to>
                                    </p:set>
                                    <p:animEffect transition="in" filter="barn(inVertical)">
                                      <p:cBhvr>
                                        <p:cTn id="45" dur="500"/>
                                        <p:tgtEl>
                                          <p:spTgt spid="23558"/>
                                        </p:tgtEl>
                                      </p:cBhvr>
                                    </p:animEffect>
                                  </p:childTnLst>
                                </p:cTn>
                              </p:par>
                              <p:par>
                                <p:cTn id="46" presetID="16" presetClass="entr" presetSubtype="21"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arn(inVertical)">
                                      <p:cBhvr>
                                        <p:cTn id="48"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32499" y="29"/>
            <a:ext cx="11372667" cy="1527175"/>
          </a:xfrm>
        </p:spPr>
        <p:txBody>
          <a:bodyPr/>
          <a:lstStyle/>
          <a:p>
            <a:r>
              <a:rPr lang="tr-TR" b="1" dirty="0">
                <a:ea typeface="MS PGothic" charset="0"/>
              </a:rPr>
              <a:t>Ürün Farklılaştırmanın Değişen Dereceleri</a:t>
            </a:r>
          </a:p>
        </p:txBody>
      </p:sp>
      <p:sp>
        <p:nvSpPr>
          <p:cNvPr id="23555" name="Content Placeholder 2"/>
          <p:cNvSpPr>
            <a:spLocks noGrp="1"/>
          </p:cNvSpPr>
          <p:nvPr>
            <p:ph idx="1"/>
          </p:nvPr>
        </p:nvSpPr>
        <p:spPr>
          <a:xfrm>
            <a:off x="203200" y="1712913"/>
            <a:ext cx="8989484" cy="4895850"/>
          </a:xfrm>
        </p:spPr>
        <p:txBody>
          <a:bodyPr/>
          <a:lstStyle/>
          <a:p>
            <a:pPr eaLnBrk="1" hangingPunct="1"/>
            <a:r>
              <a:rPr lang="tr-TR" sz="3200" dirty="0">
                <a:ea typeface="MS PGothic" charset="0"/>
              </a:rPr>
              <a:t>Yüksek derecede farklılaştırılmış bir ürün şu anlama gelir,</a:t>
            </a:r>
          </a:p>
          <a:p>
            <a:pPr lvl="1" eaLnBrk="1" hangingPunct="1"/>
            <a:r>
              <a:rPr lang="tr-TR" sz="2800" dirty="0">
                <a:ea typeface="MS PGothic" charset="0"/>
              </a:rPr>
              <a:t>Yüksek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Yüksek fazla kapasite.</a:t>
            </a:r>
          </a:p>
          <a:p>
            <a:pPr eaLnBrk="1" hangingPunct="1"/>
            <a:r>
              <a:rPr lang="tr-TR" sz="3200" dirty="0">
                <a:ea typeface="MS PGothic" charset="0"/>
              </a:rPr>
              <a:t>Düşük derecede farklılaştırılmış bir ürün şu anlama gelir,</a:t>
            </a:r>
          </a:p>
          <a:p>
            <a:pPr lvl="1" eaLnBrk="1" hangingPunct="1"/>
            <a:r>
              <a:rPr lang="tr-TR" sz="2800" dirty="0">
                <a:ea typeface="MS PGothic" charset="0"/>
              </a:rPr>
              <a:t>Düşük fiyat ve </a:t>
            </a:r>
            <a:r>
              <a:rPr lang="tr-TR" sz="2800" dirty="0" err="1">
                <a:ea typeface="MS PGothic" charset="0"/>
              </a:rPr>
              <a:t>markup</a:t>
            </a:r>
            <a:r>
              <a:rPr lang="tr-TR" sz="2800" dirty="0">
                <a:ea typeface="MS PGothic" charset="0"/>
              </a:rPr>
              <a:t>.</a:t>
            </a:r>
          </a:p>
          <a:p>
            <a:pPr lvl="1" eaLnBrk="1" hangingPunct="1"/>
            <a:r>
              <a:rPr lang="tr-TR" sz="2800" dirty="0">
                <a:ea typeface="MS PGothic" charset="0"/>
              </a:rPr>
              <a:t>Düşük fazla kapasite.</a:t>
            </a:r>
          </a:p>
        </p:txBody>
      </p:sp>
      <p:pic>
        <p:nvPicPr>
          <p:cNvPr id="24580" name="Picture 9" descr="I:\DirkTextbookN\Jpegs(All)\VOLUME_1_MICRO_Class-test\07_PRINECO_CH06.jpg"/>
          <p:cNvPicPr>
            <a:picLocks noChangeAspect="1" noChangeArrowheads="1"/>
          </p:cNvPicPr>
          <p:nvPr/>
        </p:nvPicPr>
        <p:blipFill>
          <a:blip r:embed="rId3">
            <a:extLst>
              <a:ext uri="{28A0092B-C50C-407E-A947-70E740481C1C}">
                <a14:useLocalDpi xmlns:a14="http://schemas.microsoft.com/office/drawing/2010/main" val="0"/>
              </a:ext>
            </a:extLst>
          </a:blip>
          <a:srcRect l="13055" t="7826" r="11098" b="9592"/>
          <a:stretch>
            <a:fillRect/>
          </a:stretch>
        </p:blipFill>
        <p:spPr bwMode="auto">
          <a:xfrm>
            <a:off x="9192684" y="1712913"/>
            <a:ext cx="1983316" cy="225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6" descr="G:\DirkTextbookN\Jpegs(All)\JpegsBatch3LateJuly\dreamstimesmall_208045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292" y="4416426"/>
            <a:ext cx="4404784" cy="219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015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7" dur="500"/>
                                        <p:tgtEl>
                                          <p:spTgt spid="2355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0" dur="500"/>
                                        <p:tgtEl>
                                          <p:spTgt spid="2355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barn(inVertical)">
                                      <p:cBhvr>
                                        <p:cTn id="13" dur="500"/>
                                        <p:tgtEl>
                                          <p:spTgt spid="245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checkerboard(across)">
                                      <p:cBhvr>
                                        <p:cTn id="18" dur="500"/>
                                        <p:tgtEl>
                                          <p:spTgt spid="23555">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checkerboard(across)">
                                      <p:cBhvr>
                                        <p:cTn id="21" dur="500"/>
                                        <p:tgtEl>
                                          <p:spTgt spid="23555">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4581"/>
                                        </p:tgtEl>
                                        <p:attrNameLst>
                                          <p:attrName>style.visibility</p:attrName>
                                        </p:attrNameLst>
                                      </p:cBhvr>
                                      <p:to>
                                        <p:strVal val="visible"/>
                                      </p:to>
                                    </p:set>
                                    <p:animEffect transition="in" filter="barn(inVertical)">
                                      <p:cBhvr>
                                        <p:cTn id="2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67" y="1954213"/>
            <a:ext cx="11087100" cy="3763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atc.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0239" y="2057400"/>
            <a:ext cx="9368367" cy="180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L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300" y="2357438"/>
            <a:ext cx="32258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Lefficiency.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1052" y="3765559"/>
            <a:ext cx="844549"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exces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40933" y="4718059"/>
            <a:ext cx="2178051"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q.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936" y="3328988"/>
            <a:ext cx="154517"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Rd.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62290" y="3035300"/>
            <a:ext cx="4430183" cy="176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Refficiancy.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7052" y="3848100"/>
            <a:ext cx="844549"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Rexcess.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92684" y="4897438"/>
            <a:ext cx="2072216"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Rq.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078387" y="3738572"/>
            <a:ext cx="154516"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title1.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34684" y="5718184"/>
            <a:ext cx="2175933"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title2.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424340" y="5718184"/>
            <a:ext cx="212301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65" name="Title 15"/>
          <p:cNvSpPr>
            <a:spLocks noGrp="1"/>
          </p:cNvSpPr>
          <p:nvPr>
            <p:ph type="title"/>
          </p:nvPr>
        </p:nvSpPr>
        <p:spPr>
          <a:xfrm>
            <a:off x="653233" y="191510"/>
            <a:ext cx="11045856" cy="1143000"/>
          </a:xfrm>
        </p:spPr>
        <p:txBody>
          <a:bodyPr/>
          <a:lstStyle/>
          <a:p>
            <a:pPr eaLnBrk="1" hangingPunct="1"/>
            <a:r>
              <a:rPr lang="tr-TR" b="1" dirty="0">
                <a:ea typeface="MS PGothic" charset="0"/>
              </a:rPr>
              <a:t>Farklılaştırma, Fazla Kapasite ve Etkinlik</a:t>
            </a:r>
          </a:p>
        </p:txBody>
      </p:sp>
      <p:sp>
        <p:nvSpPr>
          <p:cNvPr id="15" name="Rectangle 14">
            <a:extLst>
              <a:ext uri="{FF2B5EF4-FFF2-40B4-BE49-F238E27FC236}">
                <a16:creationId xmlns:a16="http://schemas.microsoft.com/office/drawing/2014/main" id="{481831CD-DC5C-A644-8291-701B953EB327}"/>
              </a:ext>
            </a:extLst>
          </p:cNvPr>
          <p:cNvSpPr/>
          <p:nvPr/>
        </p:nvSpPr>
        <p:spPr>
          <a:xfrm>
            <a:off x="2035442" y="5753311"/>
            <a:ext cx="3070948"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Yüksek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DerecedeÜrün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6" name="Rectangle 15">
            <a:extLst>
              <a:ext uri="{FF2B5EF4-FFF2-40B4-BE49-F238E27FC236}">
                <a16:creationId xmlns:a16="http://schemas.microsoft.com/office/drawing/2014/main" id="{C315C3A7-221F-E64E-94FC-4055950D80B6}"/>
              </a:ext>
            </a:extLst>
          </p:cNvPr>
          <p:cNvSpPr/>
          <p:nvPr/>
        </p:nvSpPr>
        <p:spPr>
          <a:xfrm>
            <a:off x="7845695" y="5729288"/>
            <a:ext cx="2774416" cy="47996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Firma</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B: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Düşük</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Derecede</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Ürün</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b="1" dirty="0" err="1">
                <a:effectLst/>
                <a:latin typeface="Cambria" panose="02040503050406030204" pitchFamily="18" charset="0"/>
                <a:ea typeface="MS Mincho" panose="02020609040205080304" pitchFamily="49" charset="-128"/>
                <a:cs typeface="Times New Roman" panose="02020603050405020304" pitchFamily="18" charset="0"/>
              </a:rPr>
              <a:t>Farklılaştırması</a:t>
            </a:r>
            <a:r>
              <a:rPr lang="en-US" sz="1600" b="1" dirty="0">
                <a:effectLst/>
                <a:latin typeface="Cambria" panose="02040503050406030204" pitchFamily="18" charset="0"/>
                <a:ea typeface="MS Mincho" panose="02020609040205080304" pitchFamily="49" charset="-128"/>
                <a:cs typeface="Times New Roman" panose="02020603050405020304" pitchFamily="18" charset="0"/>
              </a:rPr>
              <a:t>  </a:t>
            </a:r>
          </a:p>
        </p:txBody>
      </p:sp>
      <p:sp>
        <p:nvSpPr>
          <p:cNvPr id="17" name="Rectangle 16">
            <a:extLst>
              <a:ext uri="{FF2B5EF4-FFF2-40B4-BE49-F238E27FC236}">
                <a16:creationId xmlns:a16="http://schemas.microsoft.com/office/drawing/2014/main" id="{3BA54ADA-4CE9-CC43-9BEA-A261C2B25C60}"/>
              </a:ext>
            </a:extLst>
          </p:cNvPr>
          <p:cNvSpPr/>
          <p:nvPr/>
        </p:nvSpPr>
        <p:spPr>
          <a:xfrm>
            <a:off x="9805811" y="4844529"/>
            <a:ext cx="148309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8" name="Rectangle 17">
            <a:extLst>
              <a:ext uri="{FF2B5EF4-FFF2-40B4-BE49-F238E27FC236}">
                <a16:creationId xmlns:a16="http://schemas.microsoft.com/office/drawing/2014/main" id="{B0EC1B9E-9D87-7F4E-ADF0-8D6D98F3AD1E}"/>
              </a:ext>
            </a:extLst>
          </p:cNvPr>
          <p:cNvSpPr/>
          <p:nvPr/>
        </p:nvSpPr>
        <p:spPr>
          <a:xfrm>
            <a:off x="1513323" y="4687649"/>
            <a:ext cx="134826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Fazla</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Kapasite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9" name="Rectangle 18">
            <a:extLst>
              <a:ext uri="{FF2B5EF4-FFF2-40B4-BE49-F238E27FC236}">
                <a16:creationId xmlns:a16="http://schemas.microsoft.com/office/drawing/2014/main" id="{D62A3E78-8844-8F43-855B-FEF6F0B2E788}"/>
              </a:ext>
            </a:extLst>
          </p:cNvPr>
          <p:cNvSpPr/>
          <p:nvPr/>
        </p:nvSpPr>
        <p:spPr>
          <a:xfrm>
            <a:off x="3063902" y="5479505"/>
            <a:ext cx="1483092"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0" name="Rectangle 19">
            <a:extLst>
              <a:ext uri="{FF2B5EF4-FFF2-40B4-BE49-F238E27FC236}">
                <a16:creationId xmlns:a16="http://schemas.microsoft.com/office/drawing/2014/main" id="{F4812B79-1A67-6643-8CBE-4665FE9A2AE2}"/>
              </a:ext>
            </a:extLst>
          </p:cNvPr>
          <p:cNvSpPr/>
          <p:nvPr/>
        </p:nvSpPr>
        <p:spPr>
          <a:xfrm>
            <a:off x="9396554" y="5482324"/>
            <a:ext cx="1012971" cy="222087"/>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Etkin</a:t>
            </a:r>
            <a:r>
              <a:rPr lang="en-US" sz="1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effectLst/>
                <a:latin typeface="Cambria" panose="02040503050406030204" pitchFamily="18" charset="0"/>
                <a:ea typeface="MS Mincho" panose="02020609040205080304" pitchFamily="49" charset="-128"/>
                <a:cs typeface="Times New Roman" panose="02020603050405020304" pitchFamily="18" charset="0"/>
              </a:rPr>
              <a:t>Ölçek</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6" name="Rectangle 25">
            <a:extLst>
              <a:ext uri="{FF2B5EF4-FFF2-40B4-BE49-F238E27FC236}">
                <a16:creationId xmlns:a16="http://schemas.microsoft.com/office/drawing/2014/main" id="{40ED5C78-243C-2E4B-8F6C-299F50019E07}"/>
              </a:ext>
            </a:extLst>
          </p:cNvPr>
          <p:cNvSpPr/>
          <p:nvPr/>
        </p:nvSpPr>
        <p:spPr>
          <a:xfrm>
            <a:off x="533394" y="1925238"/>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27" name="Rectangle 26">
            <a:extLst>
              <a:ext uri="{FF2B5EF4-FFF2-40B4-BE49-F238E27FC236}">
                <a16:creationId xmlns:a16="http://schemas.microsoft.com/office/drawing/2014/main" id="{5B0D75AE-4226-834E-B76D-AE1E0093E54E}"/>
              </a:ext>
            </a:extLst>
          </p:cNvPr>
          <p:cNvSpPr/>
          <p:nvPr/>
        </p:nvSpPr>
        <p:spPr>
          <a:xfrm>
            <a:off x="6470062" y="1954204"/>
            <a:ext cx="644645"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28" name="Rectangle 27">
            <a:extLst>
              <a:ext uri="{FF2B5EF4-FFF2-40B4-BE49-F238E27FC236}">
                <a16:creationId xmlns:a16="http://schemas.microsoft.com/office/drawing/2014/main" id="{58161A74-B442-D44A-BBCF-0F93299771D1}"/>
              </a:ext>
            </a:extLst>
          </p:cNvPr>
          <p:cNvSpPr/>
          <p:nvPr/>
        </p:nvSpPr>
        <p:spPr>
          <a:xfrm>
            <a:off x="4368816" y="5483904"/>
            <a:ext cx="1672045" cy="25113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effectLst/>
                <a:latin typeface="Cambria"/>
                <a:ea typeface="ＭＳ 明朝"/>
                <a:cs typeface="Cambria"/>
              </a:rPr>
              <a:t>Miktar</a:t>
            </a:r>
          </a:p>
        </p:txBody>
      </p:sp>
      <p:sp>
        <p:nvSpPr>
          <p:cNvPr id="29" name="Rectangle 28">
            <a:extLst>
              <a:ext uri="{FF2B5EF4-FFF2-40B4-BE49-F238E27FC236}">
                <a16:creationId xmlns:a16="http://schemas.microsoft.com/office/drawing/2014/main" id="{B077F717-DFD7-8E4D-B2E0-FFA555EB7092}"/>
              </a:ext>
            </a:extLst>
          </p:cNvPr>
          <p:cNvSpPr/>
          <p:nvPr/>
        </p:nvSpPr>
        <p:spPr>
          <a:xfrm>
            <a:off x="10496144" y="5508470"/>
            <a:ext cx="1672045" cy="251136"/>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b="1" dirty="0">
                <a:effectLst/>
                <a:latin typeface="Cambria"/>
                <a:ea typeface="ＭＳ 明朝"/>
                <a:cs typeface="Cambria"/>
              </a:rPr>
              <a:t>Miktar</a:t>
            </a:r>
          </a:p>
        </p:txBody>
      </p:sp>
    </p:spTree>
    <p:extLst>
      <p:ext uri="{BB962C8B-B14F-4D97-AF65-F5344CB8AC3E}">
        <p14:creationId xmlns:p14="http://schemas.microsoft.com/office/powerpoint/2010/main" val="2015169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10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10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473031" y="11175"/>
            <a:ext cx="8570913" cy="1527175"/>
          </a:xfrm>
        </p:spPr>
        <p:txBody>
          <a:bodyPr/>
          <a:lstStyle/>
          <a:p>
            <a:pPr algn="l"/>
            <a:r>
              <a:rPr lang="tr-TR" b="1" dirty="0"/>
              <a:t>Ekonomi: “</a:t>
            </a:r>
            <a:r>
              <a:rPr lang="tr-TR" b="1" dirty="0" err="1"/>
              <a:t>Hugs</a:t>
            </a:r>
            <a:r>
              <a:rPr lang="tr-TR" b="1" dirty="0"/>
              <a:t>”</a:t>
            </a:r>
            <a:endParaRPr lang="tr-TR" b="1" i="1" dirty="0"/>
          </a:p>
        </p:txBody>
      </p:sp>
      <p:sp>
        <p:nvSpPr>
          <p:cNvPr id="75778" name="Content Placeholder 2"/>
          <p:cNvSpPr>
            <a:spLocks noGrp="1"/>
          </p:cNvSpPr>
          <p:nvPr>
            <p:ph idx="1"/>
          </p:nvPr>
        </p:nvSpPr>
        <p:spPr>
          <a:xfrm>
            <a:off x="473031" y="1701038"/>
            <a:ext cx="11295416" cy="1565274"/>
          </a:xfrm>
        </p:spPr>
        <p:txBody>
          <a:bodyPr/>
          <a:lstStyle/>
          <a:p>
            <a:r>
              <a:rPr lang="tr-TR" sz="3200" dirty="0"/>
              <a:t>“</a:t>
            </a:r>
            <a:r>
              <a:rPr lang="tr-TR" sz="3200" dirty="0" err="1"/>
              <a:t>Free</a:t>
            </a:r>
            <a:r>
              <a:rPr lang="tr-TR" sz="3200" dirty="0"/>
              <a:t> </a:t>
            </a:r>
            <a:r>
              <a:rPr lang="tr-TR" sz="3200" dirty="0" err="1"/>
              <a:t>Hugs</a:t>
            </a:r>
            <a:r>
              <a:rPr lang="tr-TR" sz="3200" dirty="0"/>
              <a:t> </a:t>
            </a:r>
            <a:r>
              <a:rPr lang="tr-TR" sz="3200" dirty="0" err="1"/>
              <a:t>Prank</a:t>
            </a:r>
            <a:r>
              <a:rPr lang="tr-TR" sz="3200" dirty="0"/>
              <a:t>: $2 Deluxe </a:t>
            </a:r>
            <a:r>
              <a:rPr lang="tr-TR" sz="3200" dirty="0" err="1"/>
              <a:t>Hugs</a:t>
            </a:r>
            <a:r>
              <a:rPr lang="tr-TR" sz="3200" dirty="0"/>
              <a:t>”</a:t>
            </a:r>
          </a:p>
          <a:p>
            <a:pPr lvl="1"/>
            <a:r>
              <a:rPr lang="tr-TR" sz="2800" dirty="0"/>
              <a:t>2 dolarlık bir kucaklaşma bedava bir kucaklaşmadan daha mı iyidir?</a:t>
            </a:r>
          </a:p>
        </p:txBody>
      </p:sp>
      <p:pic>
        <p:nvPicPr>
          <p:cNvPr id="7577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3591688"/>
            <a:ext cx="1549400" cy="1473200"/>
          </a:xfrm>
          <a:prstGeom prst="rect">
            <a:avLst/>
          </a:prstGeom>
          <a:noFill/>
          <a:ln w="9525">
            <a:noFill/>
            <a:miter lim="800000"/>
            <a:headEnd/>
            <a:tailEnd/>
          </a:ln>
        </p:spPr>
      </p:pic>
    </p:spTree>
    <p:extLst>
      <p:ext uri="{BB962C8B-B14F-4D97-AF65-F5344CB8AC3E}">
        <p14:creationId xmlns:p14="http://schemas.microsoft.com/office/powerpoint/2010/main" val="14258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49253" y="21861"/>
            <a:ext cx="10972800" cy="1527175"/>
          </a:xfrm>
        </p:spPr>
        <p:txBody>
          <a:bodyPr/>
          <a:lstStyle/>
          <a:p>
            <a:r>
              <a:rPr lang="tr-TR" b="1" dirty="0">
                <a:ea typeface="MS PGothic" charset="0"/>
              </a:rPr>
              <a:t>Reklam</a:t>
            </a:r>
          </a:p>
        </p:txBody>
      </p:sp>
      <p:sp>
        <p:nvSpPr>
          <p:cNvPr id="25603" name="Content Placeholder 2"/>
          <p:cNvSpPr>
            <a:spLocks noGrp="1"/>
          </p:cNvSpPr>
          <p:nvPr>
            <p:ph idx="1"/>
          </p:nvPr>
        </p:nvSpPr>
        <p:spPr>
          <a:xfrm>
            <a:off x="349253" y="1763713"/>
            <a:ext cx="8117853" cy="4895850"/>
          </a:xfrm>
        </p:spPr>
        <p:txBody>
          <a:bodyPr/>
          <a:lstStyle/>
          <a:p>
            <a:pPr eaLnBrk="1" hangingPunct="1"/>
            <a:r>
              <a:rPr lang="tr-TR" sz="2800" dirty="0">
                <a:ea typeface="MS PGothic" charset="0"/>
              </a:rPr>
              <a:t>Reklam</a:t>
            </a:r>
          </a:p>
          <a:p>
            <a:pPr lvl="1" eaLnBrk="1" hangingPunct="1"/>
            <a:r>
              <a:rPr lang="tr-TR" sz="2400" dirty="0" err="1">
                <a:ea typeface="MS PGothic" charset="0"/>
              </a:rPr>
              <a:t>Fiyatsız</a:t>
            </a:r>
            <a:r>
              <a:rPr lang="tr-TR" sz="2400" dirty="0">
                <a:ea typeface="MS PGothic" charset="0"/>
              </a:rPr>
              <a:t> rekabet yöntemidir</a:t>
            </a:r>
          </a:p>
          <a:p>
            <a:pPr lvl="1" eaLnBrk="1" hangingPunct="1"/>
            <a:r>
              <a:rPr lang="tr-TR" sz="2400" dirty="0">
                <a:ea typeface="MS PGothic" charset="0"/>
              </a:rPr>
              <a:t>ABD'nin yıllık ekonomik çıktısının %2'sini temsil eder</a:t>
            </a:r>
          </a:p>
          <a:p>
            <a:pPr eaLnBrk="1" hangingPunct="1"/>
            <a:r>
              <a:rPr lang="tr-TR" sz="2800" dirty="0">
                <a:ea typeface="MS PGothic" charset="0"/>
              </a:rPr>
              <a:t>Reklam neden verilir?</a:t>
            </a:r>
          </a:p>
          <a:p>
            <a:pPr lvl="1" eaLnBrk="1" hangingPunct="1"/>
            <a:r>
              <a:rPr lang="tr-TR" sz="2400" dirty="0">
                <a:ea typeface="MS PGothic" charset="0"/>
              </a:rPr>
              <a:t>Tüketicilere bilgi vermek için</a:t>
            </a:r>
          </a:p>
          <a:p>
            <a:pPr lvl="1" eaLnBrk="1" hangingPunct="1"/>
            <a:r>
              <a:rPr lang="tr-TR" sz="2400" dirty="0">
                <a:ea typeface="MS PGothic" charset="0"/>
              </a:rPr>
              <a:t>Ürünü daha da farklılaştırmak için</a:t>
            </a:r>
          </a:p>
          <a:p>
            <a:pPr lvl="1" eaLnBrk="1" hangingPunct="1"/>
            <a:r>
              <a:rPr lang="tr-TR" sz="2400" dirty="0">
                <a:ea typeface="MS PGothic" charset="0"/>
              </a:rPr>
              <a:t>Ürüne olan talebi arttırmak için</a:t>
            </a:r>
          </a:p>
        </p:txBody>
      </p:sp>
      <p:pic>
        <p:nvPicPr>
          <p:cNvPr id="27652" name="Picture 6" descr="I:\DirkTextbookN\Jpegs(All)\VOLUME_1_MICRO_Class-test\11_PRINECO_CH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317" y="3429000"/>
            <a:ext cx="6144683"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6029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arn(inVertical)">
                                      <p:cBhvr>
                                        <p:cTn id="15" dur="500"/>
                                        <p:tgtEl>
                                          <p:spTgt spid="276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20" dur="500"/>
                                        <p:tgtEl>
                                          <p:spTgt spid="256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5" dur="500"/>
                                        <p:tgtEl>
                                          <p:spTgt spid="2560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checkerboard(across)">
                                      <p:cBhvr>
                                        <p:cTn id="28"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06400"/>
            <a:ext cx="11374967" cy="605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73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482600"/>
            <a:ext cx="11374967" cy="588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3935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6" y="1758953"/>
            <a:ext cx="8083551" cy="462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d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1824038"/>
            <a:ext cx="5520267" cy="386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d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2235" y="3857634"/>
            <a:ext cx="5306484" cy="208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0" name="Title 7"/>
          <p:cNvSpPr>
            <a:spLocks noGrp="1"/>
          </p:cNvSpPr>
          <p:nvPr>
            <p:ph type="title"/>
          </p:nvPr>
        </p:nvSpPr>
        <p:spPr/>
        <p:txBody>
          <a:bodyPr/>
          <a:lstStyle/>
          <a:p>
            <a:pPr eaLnBrk="1" hangingPunct="1"/>
            <a:r>
              <a:rPr lang="tr-TR" b="1" dirty="0">
                <a:ea typeface="MS PGothic" charset="0"/>
              </a:rPr>
              <a:t>Reklam ve Talep</a:t>
            </a:r>
          </a:p>
        </p:txBody>
      </p:sp>
      <p:sp>
        <p:nvSpPr>
          <p:cNvPr id="2" name="TextBox 1"/>
          <p:cNvSpPr txBox="1"/>
          <p:nvPr/>
        </p:nvSpPr>
        <p:spPr>
          <a:xfrm>
            <a:off x="5190108" y="1741852"/>
            <a:ext cx="6887097" cy="1384995"/>
          </a:xfrm>
          <a:prstGeom prst="rect">
            <a:avLst/>
          </a:prstGeom>
          <a:noFill/>
        </p:spPr>
        <p:txBody>
          <a:bodyPr wrap="square" rtlCol="0">
            <a:spAutoFit/>
          </a:bodyPr>
          <a:lstStyle/>
          <a:p>
            <a:r>
              <a:rPr lang="tr-TR" sz="2800" dirty="0">
                <a:solidFill>
                  <a:schemeClr val="tx2">
                    <a:lumMod val="60000"/>
                    <a:lumOff val="40000"/>
                  </a:schemeClr>
                </a:solidFill>
                <a:latin typeface="Cambria" panose="02040503050406030204" pitchFamily="18" charset="0"/>
              </a:rPr>
              <a:t>Reklam, firma için talebin fiyat esnekliğini azaltır (daha inelastik) ve firmanın talebini sağa kaydırır.</a:t>
            </a:r>
          </a:p>
        </p:txBody>
      </p:sp>
      <p:sp>
        <p:nvSpPr>
          <p:cNvPr id="8" name="Rectangle 7">
            <a:extLst>
              <a:ext uri="{FF2B5EF4-FFF2-40B4-BE49-F238E27FC236}">
                <a16:creationId xmlns:a16="http://schemas.microsoft.com/office/drawing/2014/main" id="{9C1F409E-CDD3-9340-864C-6589D106486D}"/>
              </a:ext>
            </a:extLst>
          </p:cNvPr>
          <p:cNvSpPr/>
          <p:nvPr/>
        </p:nvSpPr>
        <p:spPr>
          <a:xfrm>
            <a:off x="7455073" y="5445304"/>
            <a:ext cx="163140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Sonra</a:t>
            </a:r>
          </a:p>
        </p:txBody>
      </p:sp>
      <p:sp>
        <p:nvSpPr>
          <p:cNvPr id="9" name="Rectangle 8">
            <a:extLst>
              <a:ext uri="{FF2B5EF4-FFF2-40B4-BE49-F238E27FC236}">
                <a16:creationId xmlns:a16="http://schemas.microsoft.com/office/drawing/2014/main" id="{DF54E3D6-1BF7-3D49-A88E-8EB3ED12AC59}"/>
              </a:ext>
            </a:extLst>
          </p:cNvPr>
          <p:cNvSpPr/>
          <p:nvPr/>
        </p:nvSpPr>
        <p:spPr>
          <a:xfrm>
            <a:off x="6623954" y="56956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0" name="Rectangle 9">
            <a:extLst>
              <a:ext uri="{FF2B5EF4-FFF2-40B4-BE49-F238E27FC236}">
                <a16:creationId xmlns:a16="http://schemas.microsoft.com/office/drawing/2014/main" id="{DAD41C8D-F9A4-1E47-9B0A-1FA460D1FE14}"/>
              </a:ext>
            </a:extLst>
          </p:cNvPr>
          <p:cNvSpPr/>
          <p:nvPr/>
        </p:nvSpPr>
        <p:spPr>
          <a:xfrm>
            <a:off x="2008754" y="1741852"/>
            <a:ext cx="780022" cy="30387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spcBef>
                <a:spcPts val="0"/>
              </a:spcBef>
              <a:spcAft>
                <a:spcPts val="0"/>
              </a:spcAft>
            </a:pPr>
            <a:r>
              <a:rPr lang="tr-TR" sz="2000" b="1" dirty="0">
                <a:effectLst/>
                <a:latin typeface="Cambria"/>
                <a:ea typeface="ＭＳ 明朝"/>
                <a:cs typeface="Cambria"/>
              </a:rPr>
              <a:t>Fiyat</a:t>
            </a:r>
          </a:p>
        </p:txBody>
      </p:sp>
      <p:sp>
        <p:nvSpPr>
          <p:cNvPr id="11" name="Rectangle 10">
            <a:extLst>
              <a:ext uri="{FF2B5EF4-FFF2-40B4-BE49-F238E27FC236}">
                <a16:creationId xmlns:a16="http://schemas.microsoft.com/office/drawing/2014/main" id="{544B94C0-7D73-AF46-ADC3-1E5977E3F4D1}"/>
              </a:ext>
            </a:extLst>
          </p:cNvPr>
          <p:cNvSpPr/>
          <p:nvPr/>
        </p:nvSpPr>
        <p:spPr>
          <a:xfrm>
            <a:off x="8859456" y="6146776"/>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3202269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7651"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Tam rekabetçi piyasa</a:t>
            </a:r>
          </a:p>
          <a:p>
            <a:pPr lvl="1" eaLnBrk="1" hangingPunct="1"/>
            <a:r>
              <a:rPr lang="tr-TR" sz="2400" dirty="0">
                <a:ea typeface="MS PGothic" charset="0"/>
              </a:rPr>
              <a:t>Benzer ürünler, reklamın tekil bir firmaya yardımcı olmayacağı anlamına gelir</a:t>
            </a:r>
            <a:r>
              <a:rPr lang="tr-TR" altLang="ja-JP" sz="2400" dirty="0">
                <a:ea typeface="MS PGothic" charset="0"/>
              </a:rPr>
              <a:t>.</a:t>
            </a:r>
          </a:p>
          <a:p>
            <a:pPr lvl="1" eaLnBrk="1" hangingPunct="1"/>
            <a:r>
              <a:rPr lang="tr-TR" altLang="ja-JP" sz="2400" dirty="0">
                <a:solidFill>
                  <a:srgbClr val="FF0000"/>
                </a:solidFill>
                <a:ea typeface="MS PGothic" charset="0"/>
              </a:rPr>
              <a:t>Tam rekabetçi piyasada reklam daha az etkilidir.</a:t>
            </a:r>
          </a:p>
          <a:p>
            <a:pPr lvl="1" eaLnBrk="1" hangingPunct="1"/>
            <a:r>
              <a:rPr lang="tr-TR" sz="2400" dirty="0">
                <a:ea typeface="MS PGothic" charset="0"/>
              </a:rPr>
              <a:t>Reklam veren tekil firma maliyet açısından dezavantajlı olacaktır.</a:t>
            </a:r>
          </a:p>
          <a:p>
            <a:pPr lvl="1" eaLnBrk="1" hangingPunct="1"/>
            <a:r>
              <a:rPr lang="tr-TR" sz="2400" dirty="0">
                <a:ea typeface="MS PGothic" charset="0"/>
              </a:rPr>
              <a:t>Fakat, piyasa reklamdan yine de faydalanabilir.</a:t>
            </a:r>
          </a:p>
          <a:p>
            <a:pPr eaLnBrk="1" hangingPunct="1"/>
            <a:r>
              <a:rPr lang="tr-TR" sz="2800" dirty="0">
                <a:ea typeface="MS PGothic" charset="0"/>
              </a:rPr>
              <a:t>Örnekler:</a:t>
            </a:r>
          </a:p>
          <a:p>
            <a:pPr lvl="1" eaLnBrk="1" hangingPunct="1"/>
            <a:r>
              <a:rPr lang="tr-TR" sz="2400" dirty="0">
                <a:ea typeface="MS PGothic" charset="0"/>
              </a:rPr>
              <a:t>Et</a:t>
            </a:r>
          </a:p>
          <a:p>
            <a:pPr lvl="1" eaLnBrk="1" hangingPunct="1"/>
            <a:r>
              <a:rPr lang="tr-TR" sz="2400" dirty="0">
                <a:ea typeface="MS PGothic" charset="0"/>
              </a:rPr>
              <a:t>Süt</a:t>
            </a:r>
          </a:p>
          <a:p>
            <a:pPr lvl="1" eaLnBrk="1" hangingPunct="1"/>
            <a:r>
              <a:rPr lang="tr-TR" sz="2400" dirty="0">
                <a:ea typeface="MS PGothic" charset="0"/>
              </a:rPr>
              <a:t>Portakal Suyu</a:t>
            </a:r>
          </a:p>
        </p:txBody>
      </p:sp>
      <p:pic>
        <p:nvPicPr>
          <p:cNvPr id="29700" name="Picture 6" descr="I:\DirkTextbookN\Jpegs(All)\VOLUME_1_MICRO_Class-test\10_PRINECO_CH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868" y="4284672"/>
            <a:ext cx="2252133" cy="229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1" name="Picture 6" descr="G:\DirkTextbookN\Jpegs(All)\JpegsBatch3LateJuly\BX1R35.jpg"/>
          <p:cNvPicPr>
            <a:picLocks noChangeAspect="1" noChangeArrowheads="1"/>
          </p:cNvPicPr>
          <p:nvPr/>
        </p:nvPicPr>
        <p:blipFill>
          <a:blip r:embed="rId4">
            <a:extLst>
              <a:ext uri="{28A0092B-C50C-407E-A947-70E740481C1C}">
                <a14:useLocalDpi xmlns:a14="http://schemas.microsoft.com/office/drawing/2010/main" val="0"/>
              </a:ext>
            </a:extLst>
          </a:blip>
          <a:srcRect l="22282" t="5824" r="22583" b="5632"/>
          <a:stretch>
            <a:fillRect/>
          </a:stretch>
        </p:blipFill>
        <p:spPr bwMode="auto">
          <a:xfrm>
            <a:off x="8062385" y="4291022"/>
            <a:ext cx="1253067" cy="221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538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7" dur="500"/>
                                        <p:tgtEl>
                                          <p:spTgt spid="27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12" dur="500"/>
                                        <p:tgtEl>
                                          <p:spTgt spid="2765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15" dur="500"/>
                                        <p:tgtEl>
                                          <p:spTgt spid="2765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checkerboard(across)">
                                      <p:cBhvr>
                                        <p:cTn id="18" dur="500"/>
                                        <p:tgtEl>
                                          <p:spTgt spid="2765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animEffect transition="in" filter="checkerboard(across)">
                                      <p:cBhvr>
                                        <p:cTn id="23" dur="500"/>
                                        <p:tgtEl>
                                          <p:spTgt spid="2765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651">
                                            <p:txEl>
                                              <p:pRg st="7" end="7"/>
                                            </p:txEl>
                                          </p:spTgt>
                                        </p:tgtEl>
                                        <p:attrNameLst>
                                          <p:attrName>style.visibility</p:attrName>
                                        </p:attrNameLst>
                                      </p:cBhvr>
                                      <p:to>
                                        <p:strVal val="visible"/>
                                      </p:to>
                                    </p:set>
                                    <p:animEffect transition="in" filter="checkerboard(across)">
                                      <p:cBhvr>
                                        <p:cTn id="26" dur="500"/>
                                        <p:tgtEl>
                                          <p:spTgt spid="2765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animEffect transition="in" filter="checkerboard(across)">
                                      <p:cBhvr>
                                        <p:cTn id="29" dur="500"/>
                                        <p:tgtEl>
                                          <p:spTgt spid="27651">
                                            <p:txEl>
                                              <p:pRg st="8" end="8"/>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barn(inVertical)">
                                      <p:cBhvr>
                                        <p:cTn id="32" dur="500"/>
                                        <p:tgtEl>
                                          <p:spTgt spid="29700"/>
                                        </p:tgtEl>
                                      </p:cBhvr>
                                    </p:animEffect>
                                  </p:childTnLst>
                                </p:cTn>
                              </p:par>
                              <p:par>
                                <p:cTn id="33" presetID="16" presetClass="entr" presetSubtype="21" fill="hold" nodeType="withEffect">
                                  <p:stCondLst>
                                    <p:cond delay="0"/>
                                  </p:stCondLst>
                                  <p:childTnLst>
                                    <p:set>
                                      <p:cBhvr>
                                        <p:cTn id="34" dur="1" fill="hold">
                                          <p:stCondLst>
                                            <p:cond delay="0"/>
                                          </p:stCondLst>
                                        </p:cTn>
                                        <p:tgtEl>
                                          <p:spTgt spid="29701"/>
                                        </p:tgtEl>
                                        <p:attrNameLst>
                                          <p:attrName>style.visibility</p:attrName>
                                        </p:attrNameLst>
                                      </p:cBhvr>
                                      <p:to>
                                        <p:strVal val="visible"/>
                                      </p:to>
                                    </p:set>
                                    <p:animEffect transition="in" filter="barn(inVertical)">
                                      <p:cBhvr>
                                        <p:cTn id="35"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8675" name="Content Placeholder 2"/>
          <p:cNvSpPr>
            <a:spLocks noGrp="1"/>
          </p:cNvSpPr>
          <p:nvPr>
            <p:ph idx="1"/>
          </p:nvPr>
        </p:nvSpPr>
        <p:spPr>
          <a:xfrm>
            <a:off x="609600" y="1712913"/>
            <a:ext cx="10972800" cy="4895850"/>
          </a:xfrm>
        </p:spPr>
        <p:txBody>
          <a:bodyPr/>
          <a:lstStyle/>
          <a:p>
            <a:pPr eaLnBrk="1" hangingPunct="1"/>
            <a:r>
              <a:rPr lang="tr-TR" sz="2800" dirty="0">
                <a:ea typeface="MS PGothic" charset="0"/>
              </a:rPr>
              <a:t>Tekelci rekabet piyasası</a:t>
            </a:r>
          </a:p>
          <a:p>
            <a:pPr lvl="1" eaLnBrk="1" hangingPunct="1"/>
            <a:r>
              <a:rPr lang="tr-TR" sz="2400" dirty="0">
                <a:ea typeface="MS PGothic" charset="0"/>
              </a:rPr>
              <a:t>Reklam farklılaştırılmış ürünlere sahip tekil firmalar tarafından yaygın olarak kullanılır çünkü faydalıdır.</a:t>
            </a:r>
          </a:p>
          <a:p>
            <a:pPr lvl="1" eaLnBrk="1" hangingPunct="1"/>
            <a:r>
              <a:rPr lang="tr-TR" sz="2400" dirty="0">
                <a:ea typeface="MS PGothic" charset="0"/>
              </a:rPr>
              <a:t>Reklam, tekil bir firmanın ürünlerine olan talebi arttırır.</a:t>
            </a:r>
            <a:endParaRPr lang="tr-TR" altLang="ja-JP" sz="2400" dirty="0">
              <a:ea typeface="MS PGothic" charset="0"/>
            </a:endParaRPr>
          </a:p>
          <a:p>
            <a:pPr eaLnBrk="1" hangingPunct="1"/>
            <a:r>
              <a:rPr lang="tr-TR" sz="2800" dirty="0">
                <a:ea typeface="MS PGothic" charset="0"/>
              </a:rPr>
              <a:t>Örnekler:</a:t>
            </a:r>
          </a:p>
          <a:p>
            <a:pPr lvl="1" eaLnBrk="1" hangingPunct="1"/>
            <a:r>
              <a:rPr lang="tr-TR" sz="2400" dirty="0" err="1">
                <a:ea typeface="MS PGothic" charset="0"/>
              </a:rPr>
              <a:t>Fast-food</a:t>
            </a:r>
            <a:r>
              <a:rPr lang="tr-TR" sz="2400" dirty="0">
                <a:ea typeface="MS PGothic" charset="0"/>
              </a:rPr>
              <a:t> restoranları</a:t>
            </a:r>
          </a:p>
          <a:p>
            <a:pPr lvl="1" eaLnBrk="1" hangingPunct="1"/>
            <a:r>
              <a:rPr lang="tr-TR" sz="2400" dirty="0">
                <a:ea typeface="MS PGothic" charset="0"/>
              </a:rPr>
              <a:t>Giyim mağazaları</a:t>
            </a:r>
          </a:p>
        </p:txBody>
      </p:sp>
      <p:pic>
        <p:nvPicPr>
          <p:cNvPr id="59395" name="Picture 6" descr="I:\DirkTextbookN\Jpegs(All)\VOLUME_1_MICRO_Class-test\013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584" y="3675063"/>
            <a:ext cx="2937933" cy="306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60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checkerboard(across)">
                                      <p:cBhvr>
                                        <p:cTn id="7" dur="500"/>
                                        <p:tgtEl>
                                          <p:spTgt spid="2867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checkerboard(across)">
                                      <p:cBhvr>
                                        <p:cTn id="10" dur="500"/>
                                        <p:tgtEl>
                                          <p:spTgt spid="28675">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animEffect transition="in" filter="checkerboard(across)">
                                      <p:cBhvr>
                                        <p:cTn id="13" dur="500"/>
                                        <p:tgtEl>
                                          <p:spTgt spid="28675">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8675">
                                            <p:txEl>
                                              <p:pRg st="5" end="5"/>
                                            </p:txEl>
                                          </p:spTgt>
                                        </p:tgtEl>
                                        <p:attrNameLst>
                                          <p:attrName>style.visibility</p:attrName>
                                        </p:attrNameLst>
                                      </p:cBhvr>
                                      <p:to>
                                        <p:strVal val="visible"/>
                                      </p:to>
                                    </p:set>
                                    <p:animEffect transition="in" filter="checkerboard(across)">
                                      <p:cBhvr>
                                        <p:cTn id="16"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59"/>
            <a:ext cx="10972800" cy="1527175"/>
          </a:xfrm>
        </p:spPr>
        <p:txBody>
          <a:bodyPr/>
          <a:lstStyle/>
          <a:p>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Fiyat Ayrımcılığı (Product </a:t>
            </a:r>
            <a:r>
              <a:rPr lang="tr-TR" sz="3200" dirty="0" err="1">
                <a:ea typeface="MS PGothic" charset="0"/>
              </a:rPr>
              <a:t>Differentiation</a:t>
            </a:r>
            <a:r>
              <a:rPr lang="tr-TR" sz="3200" dirty="0">
                <a:ea typeface="MS PGothic" charset="0"/>
              </a:rPr>
              <a:t>)</a:t>
            </a:r>
          </a:p>
          <a:p>
            <a:pPr lvl="1" eaLnBrk="1" hangingPunct="1"/>
            <a:r>
              <a:rPr lang="tr-TR" sz="2800" dirty="0">
                <a:ea typeface="MS PGothic" charset="0"/>
              </a:rPr>
              <a:t>Firma aynı ürünü farklı fiyatlarda satarsa gerçekleşir.</a:t>
            </a:r>
          </a:p>
          <a:p>
            <a:pPr lvl="1" eaLnBrk="1" hangingPunct="1"/>
            <a:r>
              <a:rPr lang="tr-TR" sz="2800" dirty="0">
                <a:ea typeface="MS PGothic" charset="0"/>
              </a:rPr>
              <a:t>Firmanın karlılığını arttırır.</a:t>
            </a:r>
          </a:p>
          <a:p>
            <a:pPr lvl="1" eaLnBrk="1" hangingPunct="1"/>
            <a:r>
              <a:rPr lang="tr-TR" sz="2800" dirty="0">
                <a:ea typeface="MS PGothic" charset="0"/>
              </a:rPr>
              <a:t>Ekonomik etkinliği arttırabilir.</a:t>
            </a:r>
          </a:p>
          <a:p>
            <a:r>
              <a:rPr lang="tr-TR" sz="3200" dirty="0">
                <a:ea typeface="MS PGothic" charset="0"/>
              </a:rPr>
              <a:t>Fiyat ayrımcılığının genel kuralı</a:t>
            </a:r>
          </a:p>
          <a:p>
            <a:pPr lvl="1"/>
            <a:r>
              <a:rPr lang="tr-TR" sz="2800" dirty="0">
                <a:ea typeface="MS PGothic" charset="0"/>
              </a:rPr>
              <a:t>Göreceli olarak daha inelastik tüketici grubuna daha yüksek fiyat</a:t>
            </a:r>
          </a:p>
          <a:p>
            <a:pPr lvl="1"/>
            <a:r>
              <a:rPr lang="tr-TR" sz="2800" dirty="0">
                <a:ea typeface="MS PGothic" charset="0"/>
              </a:rPr>
              <a:t>Göreceli olarak daha elastik tüketici grubuna daha düşük fiyat</a:t>
            </a:r>
          </a:p>
        </p:txBody>
      </p:sp>
    </p:spTree>
    <p:extLst>
      <p:ext uri="{BB962C8B-B14F-4D97-AF65-F5344CB8AC3E}">
        <p14:creationId xmlns:p14="http://schemas.microsoft.com/office/powerpoint/2010/main" val="142389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9"/>
            <a:ext cx="10972800" cy="1527175"/>
          </a:xfrm>
        </p:spPr>
        <p:txBody>
          <a:bodyPr/>
          <a:lstStyle/>
          <a:p>
            <a:r>
              <a:rPr lang="tr-TR" b="1" dirty="0">
                <a:ea typeface="MS PGothic" charset="0"/>
              </a:rPr>
              <a:t>Kim Reklam Yapar?</a:t>
            </a:r>
          </a:p>
        </p:txBody>
      </p:sp>
      <p:sp>
        <p:nvSpPr>
          <p:cNvPr id="29699" name="Content Placeholder 2"/>
          <p:cNvSpPr>
            <a:spLocks noGrp="1"/>
          </p:cNvSpPr>
          <p:nvPr>
            <p:ph idx="1"/>
          </p:nvPr>
        </p:nvSpPr>
        <p:spPr>
          <a:xfrm>
            <a:off x="609600" y="1649413"/>
            <a:ext cx="6858000" cy="4895850"/>
          </a:xfrm>
        </p:spPr>
        <p:txBody>
          <a:bodyPr/>
          <a:lstStyle/>
          <a:p>
            <a:pPr eaLnBrk="1" hangingPunct="1"/>
            <a:r>
              <a:rPr lang="tr-TR" sz="2800" dirty="0">
                <a:ea typeface="MS PGothic" charset="0"/>
              </a:rPr>
              <a:t>Tekel</a:t>
            </a:r>
          </a:p>
          <a:p>
            <a:pPr lvl="1" eaLnBrk="1" hangingPunct="1"/>
            <a:r>
              <a:rPr lang="tr-TR" sz="2400" dirty="0">
                <a:ea typeface="MS PGothic" charset="0"/>
              </a:rPr>
              <a:t>Ürünün yakın ikamesi olmadığı ve tüketicinin seçimi sınırlı olduğu için reklam vermek çok da gerekli değildir.</a:t>
            </a:r>
          </a:p>
          <a:p>
            <a:pPr lvl="1" eaLnBrk="1" hangingPunct="1"/>
            <a:r>
              <a:rPr lang="tr-TR" sz="2400" dirty="0">
                <a:ea typeface="MS PGothic" charset="0"/>
              </a:rPr>
              <a:t>Yalnızca tüketiciyi ürün hakkında bilgilendirmek ve talebi canlandırmak için reklam verebilir.</a:t>
            </a:r>
          </a:p>
          <a:p>
            <a:pPr eaLnBrk="1" hangingPunct="1"/>
            <a:r>
              <a:rPr lang="tr-TR" sz="2800" dirty="0">
                <a:ea typeface="MS PGothic" charset="0"/>
              </a:rPr>
              <a:t>Örnek:</a:t>
            </a:r>
          </a:p>
          <a:p>
            <a:pPr lvl="1" eaLnBrk="1" hangingPunct="1"/>
            <a:r>
              <a:rPr lang="tr-TR" sz="2400" dirty="0">
                <a:ea typeface="MS PGothic" charset="0"/>
              </a:rPr>
              <a:t>De </a:t>
            </a:r>
            <a:r>
              <a:rPr lang="tr-TR" sz="2400" dirty="0" err="1">
                <a:ea typeface="MS PGothic" charset="0"/>
              </a:rPr>
              <a:t>Beers</a:t>
            </a:r>
            <a:r>
              <a:rPr lang="tr-TR" sz="2400" dirty="0">
                <a:ea typeface="MS PGothic" charset="0"/>
              </a:rPr>
              <a:t> (elmas tekeli)</a:t>
            </a:r>
          </a:p>
        </p:txBody>
      </p:sp>
      <p:pic>
        <p:nvPicPr>
          <p:cNvPr id="31748" name="Picture 5" descr="G:\DirkTextbookN\Jpegs(All)\JpegsBatch3LateJuly\BT5NG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984" y="1828803"/>
            <a:ext cx="4358216"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08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checkerboard(across)">
                                      <p:cBhvr>
                                        <p:cTn id="7" dur="500"/>
                                        <p:tgtEl>
                                          <p:spTgt spid="2969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checkerboard(across)">
                                      <p:cBhvr>
                                        <p:cTn id="10" dur="500"/>
                                        <p:tgtEl>
                                          <p:spTgt spid="29699">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1748"/>
                                        </p:tgtEl>
                                        <p:attrNameLst>
                                          <p:attrName>style.visibility</p:attrName>
                                        </p:attrNameLst>
                                      </p:cBhvr>
                                      <p:to>
                                        <p:strVal val="visible"/>
                                      </p:to>
                                    </p:set>
                                    <p:animEffect transition="in" filter="barn(inVertical)">
                                      <p:cBhvr>
                                        <p:cTn id="18"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9"/>
            <a:ext cx="10972800" cy="1527175"/>
          </a:xfrm>
        </p:spPr>
        <p:txBody>
          <a:bodyPr/>
          <a:lstStyle/>
          <a:p>
            <a:r>
              <a:rPr lang="tr-TR" b="1" dirty="0">
                <a:ea typeface="MS PGothic" charset="0"/>
              </a:rPr>
              <a:t>Reklamın Negatif Etkileri</a:t>
            </a:r>
          </a:p>
        </p:txBody>
      </p:sp>
      <p:sp>
        <p:nvSpPr>
          <p:cNvPr id="30723"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Reklam vermek maliyeti arttırır</a:t>
            </a:r>
          </a:p>
          <a:p>
            <a:pPr lvl="1" eaLnBrk="1" hangingPunct="1"/>
            <a:r>
              <a:rPr lang="tr-TR" sz="2800" dirty="0">
                <a:ea typeface="MS PGothic" charset="0"/>
              </a:rPr>
              <a:t>Bir firma reklam verir, diğerleri onu takip eder.</a:t>
            </a:r>
          </a:p>
          <a:p>
            <a:pPr lvl="2" eaLnBrk="1" hangingPunct="1"/>
            <a:r>
              <a:rPr lang="tr-TR" dirty="0">
                <a:latin typeface="Cambria" panose="02040503050406030204" pitchFamily="18" charset="0"/>
                <a:cs typeface="Helvetica Neue" charset="0"/>
              </a:rPr>
              <a:t>Tüm firmalar reklam verdiğinde, talebi artıran etkiler birbirini iptal edebilir.</a:t>
            </a:r>
          </a:p>
          <a:p>
            <a:pPr lvl="2" eaLnBrk="1" hangingPunct="1"/>
            <a:r>
              <a:rPr lang="tr-TR" dirty="0">
                <a:latin typeface="Cambria" panose="02040503050406030204" pitchFamily="18" charset="0"/>
                <a:cs typeface="Helvetica Neue" charset="0"/>
              </a:rPr>
              <a:t>Genel talep değişikliği yok olur, ancak daha yüksek maliyetler ortaya çıkar.</a:t>
            </a:r>
          </a:p>
          <a:p>
            <a:pPr lvl="2" eaLnBrk="1" hangingPunct="1"/>
            <a:r>
              <a:rPr lang="tr-TR" dirty="0">
                <a:latin typeface="Cambria" panose="02040503050406030204" pitchFamily="18" charset="0"/>
                <a:cs typeface="Helvetica Neue" charset="0"/>
              </a:rPr>
              <a:t>Tüketiciler için fiyat yükselir.</a:t>
            </a:r>
          </a:p>
          <a:p>
            <a:pPr lvl="2" eaLnBrk="1" hangingPunct="1"/>
            <a:r>
              <a:rPr lang="tr-TR" dirty="0">
                <a:latin typeface="Cambria" panose="02040503050406030204" pitchFamily="18" charset="0"/>
                <a:cs typeface="Helvetica Neue" charset="0"/>
              </a:rPr>
              <a:t>İş Çalma Dışsallığı (Business </a:t>
            </a:r>
            <a:r>
              <a:rPr lang="tr-TR" dirty="0" err="1">
                <a:latin typeface="Cambria" panose="02040503050406030204" pitchFamily="18" charset="0"/>
                <a:cs typeface="Helvetica Neue" charset="0"/>
              </a:rPr>
              <a:t>Stealing</a:t>
            </a:r>
            <a:r>
              <a:rPr lang="tr-TR" dirty="0">
                <a:latin typeface="Cambria" panose="02040503050406030204" pitchFamily="18" charset="0"/>
                <a:cs typeface="Helvetica Neue" charset="0"/>
              </a:rPr>
              <a:t> </a:t>
            </a:r>
            <a:r>
              <a:rPr lang="tr-TR" dirty="0" err="1">
                <a:latin typeface="Cambria" panose="02040503050406030204" pitchFamily="18" charset="0"/>
                <a:cs typeface="Helvetica Neue" charset="0"/>
              </a:rPr>
              <a:t>Externality</a:t>
            </a:r>
            <a:r>
              <a:rPr lang="tr-TR" dirty="0">
                <a:latin typeface="Cambria" panose="02040503050406030204" pitchFamily="18" charset="0"/>
                <a:cs typeface="Helvetica Neue" charset="0"/>
              </a:rPr>
              <a:t>): Hiçbir bağımsız firma kolayca pazar payı kazanamaz, ancak müşteri tabanını korumak için reklam vermeye mecbur hisseder.</a:t>
            </a:r>
          </a:p>
          <a:p>
            <a:pPr lvl="1" eaLnBrk="1" hangingPunct="1"/>
            <a:r>
              <a:rPr lang="tr-TR" sz="2800" dirty="0">
                <a:ea typeface="MS PGothic" charset="0"/>
              </a:rPr>
              <a:t>İlham veren marka sadakati (</a:t>
            </a:r>
            <a:r>
              <a:rPr lang="tr-TR" sz="2800" dirty="0" err="1">
                <a:ea typeface="MS PGothic" charset="0"/>
              </a:rPr>
              <a:t>Inspiring</a:t>
            </a:r>
            <a:r>
              <a:rPr lang="tr-TR" sz="2800" dirty="0">
                <a:ea typeface="MS PGothic" charset="0"/>
              </a:rPr>
              <a:t> </a:t>
            </a:r>
            <a:r>
              <a:rPr lang="tr-TR" sz="2800" dirty="0" err="1">
                <a:ea typeface="MS PGothic" charset="0"/>
              </a:rPr>
              <a:t>Brand</a:t>
            </a:r>
            <a:r>
              <a:rPr lang="tr-TR" sz="2800" dirty="0">
                <a:ea typeface="MS PGothic" charset="0"/>
              </a:rPr>
              <a:t> </a:t>
            </a:r>
            <a:r>
              <a:rPr lang="tr-TR" sz="2800" dirty="0" err="1">
                <a:ea typeface="MS PGothic" charset="0"/>
              </a:rPr>
              <a:t>Loyalty</a:t>
            </a:r>
            <a:r>
              <a:rPr lang="tr-TR" sz="2800" dirty="0">
                <a:ea typeface="MS PGothic" charset="0"/>
              </a:rPr>
              <a:t>)</a:t>
            </a:r>
          </a:p>
          <a:p>
            <a:pPr lvl="2" eaLnBrk="1" hangingPunct="1"/>
            <a:r>
              <a:rPr lang="tr-TR" dirty="0">
                <a:latin typeface="Cambria" panose="02040503050406030204" pitchFamily="18" charset="0"/>
                <a:cs typeface="Helvetica Neue" charset="0"/>
              </a:rPr>
              <a:t>Daha inelastik talep yaratır, bu da fiyatları yükseltir.</a:t>
            </a:r>
          </a:p>
          <a:p>
            <a:pPr eaLnBrk="1" hangingPunct="1"/>
            <a:endParaRPr lang="tr-TR" sz="3200" dirty="0">
              <a:ea typeface="MS PGothic" charset="0"/>
            </a:endParaRPr>
          </a:p>
          <a:p>
            <a:pPr eaLnBrk="1" hangingPunct="1"/>
            <a:endParaRPr lang="tr-TR" sz="2800" dirty="0">
              <a:ea typeface="MS PGothic" charset="0"/>
            </a:endParaRPr>
          </a:p>
        </p:txBody>
      </p:sp>
    </p:spTree>
    <p:extLst>
      <p:ext uri="{BB962C8B-B14F-4D97-AF65-F5344CB8AC3E}">
        <p14:creationId xmlns:p14="http://schemas.microsoft.com/office/powerpoint/2010/main" val="32097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checkerboard(across)">
                                      <p:cBhvr>
                                        <p:cTn id="7" dur="500"/>
                                        <p:tgtEl>
                                          <p:spTgt spid="3072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10" dur="500"/>
                                        <p:tgtEl>
                                          <p:spTgt spid="3072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5" dur="500"/>
                                        <p:tgtEl>
                                          <p:spTgt spid="307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20" dur="500"/>
                                        <p:tgtEl>
                                          <p:spTgt spid="307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5" dur="500"/>
                                        <p:tgtEl>
                                          <p:spTgt spid="30723">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checkerboard(across)">
                                      <p:cBhvr>
                                        <p:cTn id="28" dur="500"/>
                                        <p:tgtEl>
                                          <p:spTgt spid="3072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nodeType="clickEffect">
                                  <p:stCondLst>
                                    <p:cond delay="0"/>
                                  </p:stCondLst>
                                  <p:childTnLst>
                                    <p:set>
                                      <p:cBhvr>
                                        <p:cTn id="32"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33"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7"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384" y="1652588"/>
            <a:ext cx="9262533" cy="478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ratcafter.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51" y="1166822"/>
            <a:ext cx="7558616" cy="348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lratcbefor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45367" y="1974850"/>
            <a:ext cx="7821084" cy="284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1.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73438"/>
            <a:ext cx="2321984" cy="30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13419" y="3562350"/>
            <a:ext cx="3380316"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3.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99120" y="2359025"/>
            <a:ext cx="2175933"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3" name="Title 10"/>
          <p:cNvSpPr>
            <a:spLocks noGrp="1"/>
          </p:cNvSpPr>
          <p:nvPr>
            <p:ph type="title"/>
          </p:nvPr>
        </p:nvSpPr>
        <p:spPr>
          <a:xfrm>
            <a:off x="586317" y="-203200"/>
            <a:ext cx="10972800" cy="1143000"/>
          </a:xfrm>
        </p:spPr>
        <p:txBody>
          <a:bodyPr/>
          <a:lstStyle/>
          <a:p>
            <a:pPr algn="ctr" eaLnBrk="1" hangingPunct="1"/>
            <a:r>
              <a:rPr lang="tr-TR" b="1" dirty="0">
                <a:ea typeface="MS PGothic" charset="0"/>
                <a:cs typeface="Arial" charset="0"/>
              </a:rPr>
              <a:t>Reklamın Maliyetleri Arttırması</a:t>
            </a:r>
            <a:endParaRPr lang="tr-TR" b="1" dirty="0">
              <a:ea typeface="MS PGothic" charset="0"/>
              <a:cs typeface="MS PGothic" charset="0"/>
            </a:endParaRPr>
          </a:p>
        </p:txBody>
      </p:sp>
      <p:sp>
        <p:nvSpPr>
          <p:cNvPr id="11" name="Rectangle 10">
            <a:extLst>
              <a:ext uri="{FF2B5EF4-FFF2-40B4-BE49-F238E27FC236}">
                <a16:creationId xmlns:a16="http://schemas.microsoft.com/office/drawing/2014/main" id="{267F06DC-F27F-804E-ABFF-0CBF47FE8AF7}"/>
              </a:ext>
            </a:extLst>
          </p:cNvPr>
          <p:cNvSpPr/>
          <p:nvPr/>
        </p:nvSpPr>
        <p:spPr>
          <a:xfrm>
            <a:off x="9051641" y="2010475"/>
            <a:ext cx="1973995"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a:t>
            </a:r>
            <a:r>
              <a:rPr lang="en-US" sz="16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Önce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9BA5D4CC-E01D-2140-9111-C945DDCBEDE2}"/>
              </a:ext>
            </a:extLst>
          </p:cNvPr>
          <p:cNvSpPr/>
          <p:nvPr/>
        </p:nvSpPr>
        <p:spPr>
          <a:xfrm>
            <a:off x="9118745" y="1213029"/>
            <a:ext cx="1794541" cy="244296"/>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1600" dirty="0" err="1">
                <a:effectLst/>
                <a:latin typeface="Cambria" panose="02040503050406030204" pitchFamily="18" charset="0"/>
                <a:ea typeface="MS Mincho" panose="02020609040205080304" pitchFamily="49" charset="-128"/>
                <a:cs typeface="Times New Roman" panose="02020603050405020304" pitchFamily="18" charset="0"/>
              </a:rPr>
              <a:t>ReklamdanSonra</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3" name="Rectangle 12">
            <a:extLst>
              <a:ext uri="{FF2B5EF4-FFF2-40B4-BE49-F238E27FC236}">
                <a16:creationId xmlns:a16="http://schemas.microsoft.com/office/drawing/2014/main" id="{9C6090E6-FC98-8741-9FF2-0EDE4D639D23}"/>
              </a:ext>
            </a:extLst>
          </p:cNvPr>
          <p:cNvSpPr/>
          <p:nvPr/>
        </p:nvSpPr>
        <p:spPr>
          <a:xfrm>
            <a:off x="1181349" y="1673802"/>
            <a:ext cx="972415" cy="327824"/>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r>
              <a:rPr lang="en-US" sz="2000" b="1" dirty="0" err="1">
                <a:effectLst/>
                <a:latin typeface="Cambria" panose="02040503050406030204" pitchFamily="18" charset="0"/>
                <a:ea typeface="MS Mincho" panose="02020609040205080304" pitchFamily="49" charset="-128"/>
                <a:cs typeface="Times New Roman" panose="02020603050405020304" pitchFamily="18" charset="0"/>
              </a:rPr>
              <a:t>Maliyet</a:t>
            </a:r>
            <a:endParaRPr lang="en-US" sz="2000" b="1"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4" name="Rectangle 13">
            <a:extLst>
              <a:ext uri="{FF2B5EF4-FFF2-40B4-BE49-F238E27FC236}">
                <a16:creationId xmlns:a16="http://schemas.microsoft.com/office/drawing/2014/main" id="{78315040-0D3D-3040-A56A-EF51944A3A7F}"/>
              </a:ext>
            </a:extLst>
          </p:cNvPr>
          <p:cNvSpPr/>
          <p:nvPr/>
        </p:nvSpPr>
        <p:spPr>
          <a:xfrm>
            <a:off x="9000337" y="6176768"/>
            <a:ext cx="1672045" cy="334263"/>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marL="0" marR="0" algn="ctr">
              <a:spcBef>
                <a:spcPts val="0"/>
              </a:spcBef>
              <a:spcAft>
                <a:spcPts val="0"/>
              </a:spcAft>
            </a:pPr>
            <a:r>
              <a:rPr lang="tr-TR" sz="2000" b="1" dirty="0">
                <a:effectLst/>
                <a:latin typeface="Cambria"/>
                <a:ea typeface="ＭＳ 明朝"/>
                <a:cs typeface="Cambria"/>
              </a:rPr>
              <a:t>Miktar</a:t>
            </a:r>
          </a:p>
        </p:txBody>
      </p:sp>
    </p:spTree>
    <p:extLst>
      <p:ext uri="{BB962C8B-B14F-4D97-AF65-F5344CB8AC3E}">
        <p14:creationId xmlns:p14="http://schemas.microsoft.com/office/powerpoint/2010/main" val="654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1" y="1"/>
            <a:ext cx="8570913" cy="1527175"/>
          </a:xfrm>
        </p:spPr>
        <p:txBody>
          <a:bodyPr/>
          <a:lstStyle/>
          <a:p>
            <a:pPr algn="l"/>
            <a:r>
              <a:rPr lang="tr-TR" b="1" dirty="0"/>
              <a:t>Ekonomi: </a:t>
            </a:r>
            <a:r>
              <a:rPr lang="tr-TR" b="1" i="1" dirty="0"/>
              <a:t>Mad Men</a:t>
            </a:r>
            <a:endParaRPr lang="tr-TR" b="1" dirty="0"/>
          </a:p>
        </p:txBody>
      </p:sp>
      <p:sp>
        <p:nvSpPr>
          <p:cNvPr id="96258" name="Content Placeholder 2"/>
          <p:cNvSpPr>
            <a:spLocks noGrp="1"/>
          </p:cNvSpPr>
          <p:nvPr>
            <p:ph idx="1"/>
          </p:nvPr>
        </p:nvSpPr>
        <p:spPr>
          <a:xfrm>
            <a:off x="1981199" y="1712914"/>
            <a:ext cx="9230751" cy="2422988"/>
          </a:xfrm>
        </p:spPr>
        <p:txBody>
          <a:bodyPr/>
          <a:lstStyle/>
          <a:p>
            <a:r>
              <a:rPr lang="tr-TR" dirty="0"/>
              <a:t>"Mad Men"</a:t>
            </a:r>
          </a:p>
          <a:p>
            <a:pPr lvl="1"/>
            <a:r>
              <a:rPr lang="tr-TR" dirty="0"/>
              <a:t>“</a:t>
            </a:r>
            <a:r>
              <a:rPr lang="tr-TR" dirty="0" err="1"/>
              <a:t>Smoke</a:t>
            </a:r>
            <a:r>
              <a:rPr lang="tr-TR" dirty="0"/>
              <a:t> </a:t>
            </a:r>
            <a:r>
              <a:rPr lang="tr-TR" dirty="0" err="1"/>
              <a:t>Gets</a:t>
            </a:r>
            <a:r>
              <a:rPr lang="tr-TR" dirty="0"/>
              <a:t> in </a:t>
            </a:r>
            <a:r>
              <a:rPr lang="tr-TR" dirty="0" err="1"/>
              <a:t>Your</a:t>
            </a:r>
            <a:r>
              <a:rPr lang="tr-TR" dirty="0"/>
              <a:t> </a:t>
            </a:r>
            <a:r>
              <a:rPr lang="tr-TR" dirty="0" err="1"/>
              <a:t>Eyes</a:t>
            </a:r>
            <a:r>
              <a:rPr lang="tr-TR" dirty="0"/>
              <a:t>”</a:t>
            </a:r>
          </a:p>
          <a:p>
            <a:pPr lvl="1"/>
            <a:r>
              <a:rPr lang="tr-TR" dirty="0"/>
              <a:t>“</a:t>
            </a:r>
            <a:r>
              <a:rPr lang="tr-TR" dirty="0" err="1"/>
              <a:t>Everybody</a:t>
            </a:r>
            <a:r>
              <a:rPr lang="tr-TR" dirty="0"/>
              <a:t> </a:t>
            </a:r>
            <a:r>
              <a:rPr lang="tr-TR" dirty="0" err="1"/>
              <a:t>else’s</a:t>
            </a:r>
            <a:r>
              <a:rPr lang="tr-TR" dirty="0"/>
              <a:t> </a:t>
            </a:r>
            <a:r>
              <a:rPr lang="tr-TR" dirty="0" err="1"/>
              <a:t>tobacco</a:t>
            </a:r>
            <a:r>
              <a:rPr lang="tr-TR" dirty="0"/>
              <a:t> is </a:t>
            </a:r>
            <a:r>
              <a:rPr lang="tr-TR" dirty="0" err="1"/>
              <a:t>poisonous</a:t>
            </a:r>
            <a:r>
              <a:rPr lang="tr-TR" dirty="0"/>
              <a:t>. </a:t>
            </a:r>
            <a:r>
              <a:rPr lang="tr-TR" dirty="0" err="1"/>
              <a:t>Lucky</a:t>
            </a:r>
            <a:r>
              <a:rPr lang="tr-TR" dirty="0"/>
              <a:t> </a:t>
            </a:r>
            <a:r>
              <a:rPr lang="tr-TR" dirty="0" err="1"/>
              <a:t>Strike’s</a:t>
            </a:r>
            <a:r>
              <a:rPr lang="tr-TR" dirty="0"/>
              <a:t> is </a:t>
            </a:r>
            <a:r>
              <a:rPr lang="tr-TR" dirty="0" err="1"/>
              <a:t>toasted</a:t>
            </a:r>
            <a:r>
              <a:rPr lang="tr-TR" dirty="0"/>
              <a:t>.”</a:t>
            </a:r>
          </a:p>
        </p:txBody>
      </p:sp>
      <p:pic>
        <p:nvPicPr>
          <p:cNvPr id="96259" name="Picture 4" descr="An icon indicating a video is present.">
            <a:hlinkClick r:id="rId3"/>
          </p:cNvPr>
          <p:cNvPicPr>
            <a:picLocks noChangeAspect="1"/>
          </p:cNvPicPr>
          <p:nvPr/>
        </p:nvPicPr>
        <p:blipFill>
          <a:blip r:embed="rId4"/>
          <a:srcRect l="20306" t="18303" r="22078" b="25455"/>
          <a:stretch>
            <a:fillRect/>
          </a:stretch>
        </p:blipFill>
        <p:spPr bwMode="auto">
          <a:xfrm>
            <a:off x="5321300" y="4755296"/>
            <a:ext cx="1549400" cy="1473200"/>
          </a:xfrm>
          <a:prstGeom prst="rect">
            <a:avLst/>
          </a:prstGeom>
          <a:noFill/>
          <a:ln w="9525">
            <a:noFill/>
            <a:miter lim="800000"/>
            <a:headEnd/>
            <a:tailEnd/>
          </a:ln>
        </p:spPr>
      </p:pic>
    </p:spTree>
    <p:extLst>
      <p:ext uri="{BB962C8B-B14F-4D97-AF65-F5344CB8AC3E}">
        <p14:creationId xmlns:p14="http://schemas.microsoft.com/office/powerpoint/2010/main" val="49612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203201" y="47531"/>
            <a:ext cx="10972800" cy="1527175"/>
          </a:xfrm>
        </p:spPr>
        <p:txBody>
          <a:bodyPr/>
          <a:lstStyle/>
          <a:p>
            <a:r>
              <a:rPr lang="tr-TR" b="1" dirty="0">
                <a:ea typeface="MS PGothic" charset="0"/>
              </a:rPr>
              <a:t>Reklamın Negatif Etkileri</a:t>
            </a:r>
          </a:p>
        </p:txBody>
      </p:sp>
      <p:sp>
        <p:nvSpPr>
          <p:cNvPr id="31747" name="Content Placeholder 2"/>
          <p:cNvSpPr>
            <a:spLocks noGrp="1"/>
          </p:cNvSpPr>
          <p:nvPr>
            <p:ph idx="1"/>
          </p:nvPr>
        </p:nvSpPr>
        <p:spPr>
          <a:xfrm>
            <a:off x="203201" y="1712913"/>
            <a:ext cx="7551385" cy="4895850"/>
          </a:xfrm>
        </p:spPr>
        <p:txBody>
          <a:bodyPr/>
          <a:lstStyle/>
          <a:p>
            <a:pPr eaLnBrk="1" hangingPunct="1"/>
            <a:r>
              <a:rPr lang="tr-TR" sz="2400" dirty="0">
                <a:ea typeface="MS PGothic" charset="0"/>
              </a:rPr>
              <a:t>Birçok reklam bilgilendirici olmaktan çok ikna edicidir</a:t>
            </a:r>
          </a:p>
          <a:p>
            <a:pPr lvl="1" eaLnBrk="1" hangingPunct="1"/>
            <a:r>
              <a:rPr lang="tr-TR" sz="2000" dirty="0">
                <a:ea typeface="MS PGothic" charset="0"/>
              </a:rPr>
              <a:t>Çizgiyi aşıp faydalı olmaktan ziyade </a:t>
            </a:r>
            <a:r>
              <a:rPr lang="tr-TR" sz="2000" dirty="0" err="1">
                <a:ea typeface="MS PGothic" charset="0"/>
              </a:rPr>
              <a:t>manipülatif</a:t>
            </a:r>
            <a:r>
              <a:rPr lang="tr-TR" sz="2000" dirty="0">
                <a:ea typeface="MS PGothic" charset="0"/>
              </a:rPr>
              <a:t> olabilirler.</a:t>
            </a:r>
          </a:p>
          <a:p>
            <a:pPr lvl="1" eaLnBrk="1" hangingPunct="1"/>
            <a:r>
              <a:rPr lang="tr-TR" sz="2000" dirty="0">
                <a:ea typeface="MS PGothic" charset="0"/>
              </a:rPr>
              <a:t>Bir ürün hakkında yalan söylemeye teşvik edebilirler.</a:t>
            </a:r>
          </a:p>
          <a:p>
            <a:pPr eaLnBrk="1" hangingPunct="1"/>
            <a:r>
              <a:rPr lang="tr-TR" sz="2400" dirty="0">
                <a:ea typeface="MS PGothic" charset="0"/>
              </a:rPr>
              <a:t>Reklam </a:t>
            </a:r>
            <a:r>
              <a:rPr lang="tr-TR" sz="2400" dirty="0" err="1">
                <a:ea typeface="MS PGothic" charset="0"/>
              </a:rPr>
              <a:t>regülsyonları</a:t>
            </a:r>
            <a:endParaRPr lang="tr-TR" sz="2400" dirty="0">
              <a:ea typeface="MS PGothic" charset="0"/>
            </a:endParaRPr>
          </a:p>
          <a:p>
            <a:pPr lvl="1" eaLnBrk="1" hangingPunct="1"/>
            <a:r>
              <a:rPr lang="tr-TR" sz="2000" dirty="0">
                <a:ea typeface="MS PGothic" charset="0"/>
              </a:rPr>
              <a:t>FTC (Federal </a:t>
            </a:r>
            <a:r>
              <a:rPr lang="tr-TR" sz="2000" dirty="0" err="1">
                <a:ea typeface="MS PGothic" charset="0"/>
              </a:rPr>
              <a:t>Trade</a:t>
            </a:r>
            <a:r>
              <a:rPr lang="tr-TR" sz="2000" dirty="0">
                <a:ea typeface="MS PGothic" charset="0"/>
              </a:rPr>
              <a:t> </a:t>
            </a:r>
            <a:r>
              <a:rPr lang="tr-TR" sz="2000" dirty="0" err="1">
                <a:ea typeface="MS PGothic" charset="0"/>
              </a:rPr>
              <a:t>Commission</a:t>
            </a:r>
            <a:r>
              <a:rPr lang="tr-TR" sz="2000" dirty="0">
                <a:ea typeface="MS PGothic" charset="0"/>
              </a:rPr>
              <a:t>) ABD'de reklamı </a:t>
            </a:r>
            <a:r>
              <a:rPr lang="tr-TR" sz="2000" dirty="0" err="1">
                <a:ea typeface="MS PGothic" charset="0"/>
              </a:rPr>
              <a:t>regüle</a:t>
            </a:r>
            <a:r>
              <a:rPr lang="tr-TR" sz="2000" dirty="0">
                <a:ea typeface="MS PGothic" charset="0"/>
              </a:rPr>
              <a:t> eden kurumdur.</a:t>
            </a:r>
          </a:p>
          <a:p>
            <a:pPr lvl="1" eaLnBrk="1" hangingPunct="1"/>
            <a:r>
              <a:rPr lang="tr-TR" sz="2000" dirty="0">
                <a:ea typeface="MS PGothic" charset="0"/>
              </a:rPr>
              <a:t>Hedef: reklamcılıkta doğruluk yasalarını uygulamaktır.</a:t>
            </a:r>
          </a:p>
          <a:p>
            <a:pPr lvl="1" eaLnBrk="1" hangingPunct="1"/>
            <a:r>
              <a:rPr lang="tr-TR" sz="2000" dirty="0">
                <a:ea typeface="MS PGothic" charset="0"/>
              </a:rPr>
              <a:t>Yiyecek, ilaç, besin takviyeleri, alkol ve tütüne özel ilgi gösterilmesi gerekir.</a:t>
            </a:r>
          </a:p>
          <a:p>
            <a:pPr lvl="1" eaLnBrk="1" hangingPunct="1"/>
            <a:r>
              <a:rPr lang="tr-TR" sz="2000" dirty="0">
                <a:ea typeface="MS PGothic" charset="0"/>
              </a:rPr>
              <a:t>İnternetin yaygın olarak kullanılmasıyla birlikte reklamlarda bulunan asılsız iddialar artmıştır.</a:t>
            </a:r>
          </a:p>
        </p:txBody>
      </p:sp>
      <p:pic>
        <p:nvPicPr>
          <p:cNvPr id="34820" name="Picture 5" descr="I:\DirkTextbookN\Jpegs(All)\VOLUME_1_MICRO_Class-test\12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482" y="4446071"/>
            <a:ext cx="4423317" cy="2301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1949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checkerboard(across)">
                                      <p:cBhvr>
                                        <p:cTn id="7" dur="500"/>
                                        <p:tgtEl>
                                          <p:spTgt spid="3174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checkerboard(across)">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animEffect transition="in" filter="checkerboard(across)">
                                      <p:cBhvr>
                                        <p:cTn id="15" dur="500"/>
                                        <p:tgtEl>
                                          <p:spTgt spid="31747">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checkerboard(across)">
                                      <p:cBhvr>
                                        <p:cTn id="18" dur="500"/>
                                        <p:tgtEl>
                                          <p:spTgt spid="3174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21" dur="500"/>
                                        <p:tgtEl>
                                          <p:spTgt spid="3174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24" dur="500"/>
                                        <p:tgtEl>
                                          <p:spTgt spid="31747">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4820"/>
                                        </p:tgtEl>
                                        <p:attrNameLst>
                                          <p:attrName>style.visibility</p:attrName>
                                        </p:attrNameLst>
                                      </p:cBhvr>
                                      <p:to>
                                        <p:strVal val="visible"/>
                                      </p:to>
                                    </p:set>
                                    <p:animEffect transition="in" filter="barn(inVertical)">
                                      <p:cBhvr>
                                        <p:cTn id="2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09600" y="9"/>
            <a:ext cx="10972800" cy="1527175"/>
          </a:xfrm>
        </p:spPr>
        <p:txBody>
          <a:bodyPr/>
          <a:lstStyle/>
          <a:p>
            <a:r>
              <a:rPr lang="tr-TR" b="1" dirty="0">
                <a:ea typeface="MS PGothic" charset="0"/>
              </a:rPr>
              <a:t>Sonuç</a:t>
            </a:r>
          </a:p>
        </p:txBody>
      </p:sp>
      <p:sp>
        <p:nvSpPr>
          <p:cNvPr id="69634" name="Content Placeholder 2"/>
          <p:cNvSpPr>
            <a:spLocks noGrp="1"/>
          </p:cNvSpPr>
          <p:nvPr>
            <p:ph idx="1"/>
          </p:nvPr>
        </p:nvSpPr>
        <p:spPr>
          <a:xfrm>
            <a:off x="609599" y="1712913"/>
            <a:ext cx="11467605" cy="4895850"/>
          </a:xfrm>
        </p:spPr>
        <p:txBody>
          <a:bodyPr/>
          <a:lstStyle/>
          <a:p>
            <a:pPr eaLnBrk="1" hangingPunct="1"/>
            <a:r>
              <a:rPr lang="tr-TR" sz="3200" dirty="0">
                <a:ea typeface="MS PGothic" charset="0"/>
              </a:rPr>
              <a:t>Tekelci rekabet piyasası</a:t>
            </a:r>
          </a:p>
          <a:p>
            <a:pPr lvl="1" eaLnBrk="1" hangingPunct="1"/>
            <a:r>
              <a:rPr lang="tr-TR" sz="2800" dirty="0">
                <a:ea typeface="MS PGothic" charset="0"/>
              </a:rPr>
              <a:t>Pek çok rakip firma farklılaştırılmış ürünler ürettiğinde mevcuttur. </a:t>
            </a:r>
          </a:p>
          <a:p>
            <a:pPr lvl="1" eaLnBrk="1" hangingPunct="1"/>
            <a:r>
              <a:rPr lang="tr-TR" sz="2800" dirty="0">
                <a:ea typeface="MS PGothic" charset="0"/>
              </a:rPr>
              <a:t>Hem tam rekabetçi piyasa hem de tekel piyasası özelliklerine sahiptir.</a:t>
            </a:r>
          </a:p>
          <a:p>
            <a:pPr lvl="1" eaLnBrk="1" hangingPunct="1"/>
            <a:r>
              <a:rPr lang="tr-TR" sz="2800" dirty="0">
                <a:ea typeface="MS PGothic" charset="0"/>
              </a:rPr>
              <a:t>Fiyatlar, çıktı seviyesi ve etkinlik açısından incelendiğinde tam rekabetçi piyasaya tekel piyasasından daha yakındır.</a:t>
            </a:r>
          </a:p>
          <a:p>
            <a:pPr lvl="1" eaLnBrk="1" hangingPunct="1"/>
            <a:r>
              <a:rPr lang="tr-TR" sz="2800" dirty="0">
                <a:ea typeface="MS PGothic" charset="0"/>
              </a:rPr>
              <a:t>Diğer piyasa türlerine göre daha yaygındır.</a:t>
            </a:r>
          </a:p>
        </p:txBody>
      </p:sp>
    </p:spTree>
    <p:extLst>
      <p:ext uri="{BB962C8B-B14F-4D97-AF65-F5344CB8AC3E}">
        <p14:creationId xmlns:p14="http://schemas.microsoft.com/office/powerpoint/2010/main" val="166451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1682" name="Content Placeholder 2"/>
          <p:cNvSpPr>
            <a:spLocks noGrp="1"/>
          </p:cNvSpPr>
          <p:nvPr>
            <p:ph idx="1"/>
          </p:nvPr>
        </p:nvSpPr>
        <p:spPr>
          <a:xfrm>
            <a:off x="609600" y="1712913"/>
            <a:ext cx="10972800" cy="4895850"/>
          </a:xfrm>
        </p:spPr>
        <p:txBody>
          <a:bodyPr/>
          <a:lstStyle/>
          <a:p>
            <a:r>
              <a:rPr lang="tr-TR" sz="3200" dirty="0">
                <a:ea typeface="MS PGothic" charset="0"/>
              </a:rPr>
              <a:t>Tekelci rekabet, serbest giriş ve farklılaştırılmış ürünler satan birçok firma ile karakterize edilen bir pazardır.</a:t>
            </a:r>
          </a:p>
          <a:p>
            <a:r>
              <a:rPr lang="tr-TR" sz="3200" dirty="0">
                <a:ea typeface="MS PGothic" charset="0"/>
              </a:rPr>
              <a:t>Ürünlerin farklılaşması üç şekilde gerçekleşir:</a:t>
            </a:r>
          </a:p>
          <a:p>
            <a:pPr lvl="1"/>
            <a:r>
              <a:rPr lang="tr-TR" sz="2800" dirty="0">
                <a:ea typeface="MS PGothic" charset="0"/>
              </a:rPr>
              <a:t>Stil ya da tip</a:t>
            </a:r>
          </a:p>
          <a:p>
            <a:pPr lvl="1"/>
            <a:r>
              <a:rPr lang="tr-TR" sz="2800" dirty="0" err="1">
                <a:ea typeface="MS PGothic" charset="0"/>
              </a:rPr>
              <a:t>Lokasyon</a:t>
            </a:r>
            <a:endParaRPr lang="tr-TR" sz="2800" dirty="0">
              <a:ea typeface="MS PGothic" charset="0"/>
            </a:endParaRPr>
          </a:p>
          <a:p>
            <a:pPr lvl="1"/>
            <a:r>
              <a:rPr lang="tr-TR" sz="2800" dirty="0">
                <a:ea typeface="MS PGothic" charset="0"/>
              </a:rPr>
              <a:t>Kalite</a:t>
            </a:r>
          </a:p>
        </p:txBody>
      </p:sp>
    </p:spTree>
    <p:extLst>
      <p:ext uri="{BB962C8B-B14F-4D97-AF65-F5344CB8AC3E}">
        <p14:creationId xmlns:p14="http://schemas.microsoft.com/office/powerpoint/2010/main" val="130367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3730" name="Content Placeholder 2"/>
          <p:cNvSpPr>
            <a:spLocks noGrp="1"/>
          </p:cNvSpPr>
          <p:nvPr>
            <p:ph idx="1"/>
          </p:nvPr>
        </p:nvSpPr>
        <p:spPr>
          <a:xfrm>
            <a:off x="609600" y="1712913"/>
            <a:ext cx="10972800" cy="4895850"/>
          </a:xfrm>
        </p:spPr>
        <p:txBody>
          <a:bodyPr/>
          <a:lstStyle/>
          <a:p>
            <a:r>
              <a:rPr lang="tr-TR" sz="3200" dirty="0">
                <a:ea typeface="MS PGothic" charset="0"/>
              </a:rPr>
              <a:t>Tekelci firmalar gibi tekelci rekabet firmaları da aşağı-doğru eğimli talep eğrilerine sahip fiyat yapıcılardır (</a:t>
            </a:r>
            <a:r>
              <a:rPr lang="tr-TR" sz="3200" dirty="0" err="1">
                <a:ea typeface="MS PGothic" charset="0"/>
              </a:rPr>
              <a:t>price</a:t>
            </a:r>
            <a:r>
              <a:rPr lang="tr-TR" sz="3200" dirty="0">
                <a:ea typeface="MS PGothic" charset="0"/>
              </a:rPr>
              <a:t> </a:t>
            </a:r>
            <a:r>
              <a:rPr lang="tr-TR" sz="3200" dirty="0" err="1">
                <a:ea typeface="MS PGothic" charset="0"/>
              </a:rPr>
              <a:t>maker</a:t>
            </a:r>
            <a:r>
              <a:rPr lang="tr-TR" sz="3200" dirty="0">
                <a:ea typeface="MS PGothic" charset="0"/>
              </a:rPr>
              <a:t>).</a:t>
            </a:r>
          </a:p>
          <a:p>
            <a:pPr lvl="1"/>
            <a:r>
              <a:rPr lang="tr-TR" sz="2800" dirty="0">
                <a:ea typeface="MS PGothic" charset="0"/>
              </a:rPr>
              <a:t>Talep eğrisi aşağı-doğru eğimli olduğu zaman, firma fiyatı marjinal maliyetin üzerine çıkarabilir.</a:t>
            </a:r>
          </a:p>
          <a:p>
            <a:pPr lvl="1"/>
            <a:r>
              <a:rPr lang="tr-TR" sz="2800" dirty="0">
                <a:ea typeface="MS PGothic" charset="0"/>
              </a:rPr>
              <a:t>Bu, fazla kapasiteye ve etkinsiz bir çıktı seviyesine yol açar.</a:t>
            </a:r>
          </a:p>
          <a:p>
            <a:r>
              <a:rPr lang="tr-TR" sz="3200" dirty="0">
                <a:ea typeface="MS PGothic" charset="0"/>
              </a:rPr>
              <a:t>Tekelci rekabet büyük ölçüde faydalıdır.</a:t>
            </a:r>
          </a:p>
        </p:txBody>
      </p:sp>
    </p:spTree>
    <p:extLst>
      <p:ext uri="{BB962C8B-B14F-4D97-AF65-F5344CB8AC3E}">
        <p14:creationId xmlns:p14="http://schemas.microsoft.com/office/powerpoint/2010/main" val="329963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609600" y="9"/>
            <a:ext cx="10972800" cy="1527175"/>
          </a:xfrm>
        </p:spPr>
        <p:txBody>
          <a:bodyPr/>
          <a:lstStyle/>
          <a:p>
            <a:r>
              <a:rPr lang="tr-TR" b="1" dirty="0">
                <a:ea typeface="MS PGothic" charset="0"/>
              </a:rPr>
              <a:t>Özet</a:t>
            </a:r>
          </a:p>
        </p:txBody>
      </p:sp>
      <p:sp>
        <p:nvSpPr>
          <p:cNvPr id="75778" name="Content Placeholder 2"/>
          <p:cNvSpPr>
            <a:spLocks noGrp="1"/>
          </p:cNvSpPr>
          <p:nvPr>
            <p:ph idx="1"/>
          </p:nvPr>
        </p:nvSpPr>
        <p:spPr>
          <a:xfrm>
            <a:off x="609600" y="1712913"/>
            <a:ext cx="10972800" cy="4895850"/>
          </a:xfrm>
        </p:spPr>
        <p:txBody>
          <a:bodyPr/>
          <a:lstStyle/>
          <a:p>
            <a:r>
              <a:rPr lang="tr-TR" sz="3200" dirty="0">
                <a:ea typeface="MS PGothic" charset="0"/>
              </a:rPr>
              <a:t>Uzun-dönemde, serbest giriş ve çıkış, tekelci rekabet firmalarının pozitif ekonomik karlar elde etmelerine izin vermez.</a:t>
            </a:r>
          </a:p>
          <a:p>
            <a:r>
              <a:rPr lang="tr-TR" sz="3200" dirty="0">
                <a:ea typeface="MS PGothic" charset="0"/>
              </a:rPr>
              <a:t>Reklamın yararlı işlevleri vardır:</a:t>
            </a:r>
          </a:p>
          <a:p>
            <a:pPr lvl="1"/>
            <a:r>
              <a:rPr lang="tr-TR" sz="2800" dirty="0">
                <a:ea typeface="MS PGothic" charset="0"/>
              </a:rPr>
              <a:t>Bilgi, </a:t>
            </a:r>
            <a:r>
              <a:rPr lang="tr-TR" sz="2800" dirty="0" err="1">
                <a:ea typeface="MS PGothic" charset="0"/>
              </a:rPr>
              <a:t>lokasyon</a:t>
            </a:r>
            <a:r>
              <a:rPr lang="tr-TR" sz="2800" dirty="0">
                <a:ea typeface="MS PGothic" charset="0"/>
              </a:rPr>
              <a:t>, yeni ürünler, kalite farklılıkları</a:t>
            </a:r>
          </a:p>
          <a:p>
            <a:r>
              <a:rPr lang="tr-TR" sz="3200" dirty="0">
                <a:ea typeface="MS PGothic" charset="0"/>
              </a:rPr>
              <a:t>Buna rağmen, reklam ayrıca maliyetleri de arttırır.</a:t>
            </a:r>
          </a:p>
          <a:p>
            <a:r>
              <a:rPr lang="tr-TR" sz="3200" dirty="0">
                <a:ea typeface="MS PGothic" charset="0"/>
              </a:rPr>
              <a:t>Reklam yanıltıcı olabilir.</a:t>
            </a:r>
            <a:endParaRPr lang="tr-TR" sz="2800" dirty="0">
              <a:ea typeface="MS PGothic" charset="0"/>
            </a:endParaRPr>
          </a:p>
        </p:txBody>
      </p:sp>
    </p:spTree>
    <p:extLst>
      <p:ext uri="{BB962C8B-B14F-4D97-AF65-F5344CB8AC3E}">
        <p14:creationId xmlns:p14="http://schemas.microsoft.com/office/powerpoint/2010/main" val="8606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dirty="0">
                <a:ea typeface="MS PGothic" charset="0"/>
              </a:rPr>
              <a:t>Aşağıdaki endüstrilerden hangisi tekelci rekabet piyasasına en yakın olanıdır?</a:t>
            </a:r>
          </a:p>
          <a:p>
            <a:pPr marL="971550" lvl="1" indent="-514350" eaLnBrk="1" hangingPunct="1">
              <a:buFont typeface="Calibri" charset="0"/>
              <a:buAutoNum type="alphaUcPeriod"/>
            </a:pPr>
            <a:r>
              <a:rPr lang="tr-TR" dirty="0">
                <a:ea typeface="MS PGothic" charset="0"/>
              </a:rPr>
              <a:t>Otomobil üretimi</a:t>
            </a:r>
          </a:p>
          <a:p>
            <a:pPr marL="971550" lvl="1" indent="-514350" eaLnBrk="1" hangingPunct="1">
              <a:buFont typeface="Calibri" charset="0"/>
              <a:buAutoNum type="alphaUcPeriod"/>
            </a:pPr>
            <a:r>
              <a:rPr lang="tr-TR" dirty="0">
                <a:ea typeface="MS PGothic" charset="0"/>
              </a:rPr>
              <a:t>Çiftçilik</a:t>
            </a:r>
          </a:p>
          <a:p>
            <a:pPr marL="971550" lvl="1" indent="-514350" eaLnBrk="1" hangingPunct="1">
              <a:buFont typeface="Calibri" charset="0"/>
              <a:buAutoNum type="alphaUcPeriod"/>
            </a:pPr>
            <a:r>
              <a:rPr lang="tr-TR" dirty="0">
                <a:ea typeface="MS PGothic" charset="0"/>
              </a:rPr>
              <a:t>Elmas Madenciliği</a:t>
            </a:r>
          </a:p>
          <a:p>
            <a:pPr marL="971550" lvl="1" indent="-514350" eaLnBrk="1" hangingPunct="1">
              <a:buFont typeface="Calibri" charset="0"/>
              <a:buAutoNum type="alphaUcPeriod"/>
            </a:pPr>
            <a:r>
              <a:rPr lang="tr-TR" dirty="0" err="1">
                <a:ea typeface="MS PGothic" charset="0"/>
              </a:rPr>
              <a:t>Fast-food</a:t>
            </a:r>
            <a:r>
              <a:rPr lang="tr-TR" dirty="0">
                <a:ea typeface="MS PGothic" charset="0"/>
              </a:rPr>
              <a:t> Restoranları</a:t>
            </a:r>
          </a:p>
        </p:txBody>
      </p:sp>
    </p:spTree>
    <p:extLst>
      <p:ext uri="{BB962C8B-B14F-4D97-AF65-F5344CB8AC3E}">
        <p14:creationId xmlns:p14="http://schemas.microsoft.com/office/powerpoint/2010/main" val="34922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9600" y="59"/>
            <a:ext cx="10972800" cy="1527175"/>
          </a:xfrm>
        </p:spPr>
        <p:txBody>
          <a:bodyPr/>
          <a:lstStyle/>
          <a:p>
            <a:r>
              <a:rPr lang="tr-TR" b="1" dirty="0">
                <a:ea typeface="MS PGothic" charset="0"/>
              </a:rPr>
              <a:t>Önemli Sorular</a:t>
            </a:r>
          </a:p>
        </p:txBody>
      </p:sp>
      <p:sp>
        <p:nvSpPr>
          <p:cNvPr id="7171" name="Content Placeholder 2"/>
          <p:cNvSpPr>
            <a:spLocks noGrp="1"/>
          </p:cNvSpPr>
          <p:nvPr>
            <p:ph idx="1"/>
          </p:nvPr>
        </p:nvSpPr>
        <p:spPr>
          <a:xfrm>
            <a:off x="609600" y="1712913"/>
            <a:ext cx="10972800" cy="4895850"/>
          </a:xfrm>
        </p:spPr>
        <p:txBody>
          <a:bodyPr/>
          <a:lstStyle/>
          <a:p>
            <a:pPr marL="514350" indent="-514350">
              <a:buFont typeface="Calibri" charset="0"/>
              <a:buAutoNum type="arabicPeriod"/>
            </a:pPr>
            <a:r>
              <a:rPr lang="tr-TR" sz="3200" dirty="0">
                <a:ea typeface="MS PGothic" charset="0"/>
              </a:rPr>
              <a:t>Tekelci rekabet piyasası nedir?</a:t>
            </a:r>
          </a:p>
          <a:p>
            <a:pPr marL="514350" indent="-514350">
              <a:buFont typeface="Calibri" charset="0"/>
              <a:buAutoNum type="arabicPeriod"/>
            </a:pPr>
            <a:r>
              <a:rPr lang="tr-TR" sz="3200" dirty="0">
                <a:ea typeface="MS PGothic" charset="0"/>
              </a:rPr>
              <a:t>Tekelci rekabet piyasa, rekabetçi piyasa ve tekel piyasası arasındaki fark nedir?</a:t>
            </a:r>
          </a:p>
          <a:p>
            <a:pPr marL="514350" indent="-514350">
              <a:buFont typeface="Calibri" charset="0"/>
              <a:buAutoNum type="arabicPeriod"/>
            </a:pPr>
            <a:r>
              <a:rPr lang="tr-TR" sz="3200" dirty="0">
                <a:ea typeface="MS PGothic" charset="0"/>
              </a:rPr>
              <a:t>Tekelci rekabet piyasasında reklam neden çok önemli ve yaygındır?</a:t>
            </a:r>
          </a:p>
        </p:txBody>
      </p:sp>
    </p:spTree>
    <p:extLst>
      <p:ext uri="{BB962C8B-B14F-4D97-AF65-F5344CB8AC3E}">
        <p14:creationId xmlns:p14="http://schemas.microsoft.com/office/powerpoint/2010/main" val="97324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altLang="en-US" dirty="0"/>
              <a:t>Aşağıdakilerden hangisi bir tekelci rekabet firmasıdır?</a:t>
            </a:r>
            <a:endParaRPr lang="tr-TR" dirty="0">
              <a:ea typeface="MS PGothic" charset="0"/>
            </a:endParaRPr>
          </a:p>
          <a:p>
            <a:pPr marL="971550" lvl="1" indent="-514350" eaLnBrk="1" hangingPunct="1">
              <a:buFont typeface="Calibri" charset="0"/>
              <a:buAutoNum type="alphaUcPeriod"/>
            </a:pPr>
            <a:r>
              <a:rPr lang="tr-TR" altLang="en-US" dirty="0" err="1"/>
              <a:t>Granny</a:t>
            </a:r>
            <a:r>
              <a:rPr lang="tr-TR" altLang="en-US" dirty="0"/>
              <a:t> Smith elmaları yetiştiren yerel bir çiftlik</a:t>
            </a:r>
            <a:endParaRPr lang="tr-TR" dirty="0">
              <a:ea typeface="MS PGothic" charset="0"/>
            </a:endParaRPr>
          </a:p>
          <a:p>
            <a:pPr marL="971550" lvl="1" indent="-514350" eaLnBrk="1" hangingPunct="1">
              <a:buFont typeface="Calibri" charset="0"/>
              <a:buAutoNum type="alphaUcPeriod"/>
            </a:pPr>
            <a:r>
              <a:rPr lang="tr-TR" altLang="en-US" dirty="0"/>
              <a:t>Büyük ve uzun bir giyim mağazası</a:t>
            </a:r>
            <a:endParaRPr lang="tr-TR" dirty="0">
              <a:ea typeface="MS PGothic" charset="0"/>
            </a:endParaRPr>
          </a:p>
          <a:p>
            <a:pPr marL="971550" lvl="1" indent="-514350" eaLnBrk="1" hangingPunct="1">
              <a:buFont typeface="Calibri" charset="0"/>
              <a:buAutoNum type="alphaUcPeriod"/>
            </a:pPr>
            <a:r>
              <a:rPr lang="tr-TR" altLang="en-US" dirty="0"/>
              <a:t>Yerel elektrik şirketi</a:t>
            </a:r>
            <a:endParaRPr lang="tr-TR" dirty="0">
              <a:ea typeface="MS PGothic" charset="0"/>
            </a:endParaRPr>
          </a:p>
          <a:p>
            <a:pPr marL="971550" lvl="1" indent="-514350" eaLnBrk="1" hangingPunct="1">
              <a:buFont typeface="Calibri" charset="0"/>
              <a:buAutoNum type="alphaUcPeriod"/>
            </a:pPr>
            <a:r>
              <a:rPr lang="tr-TR" altLang="en-US" dirty="0"/>
              <a:t>General </a:t>
            </a:r>
            <a:r>
              <a:rPr lang="tr-TR" altLang="en-US" dirty="0" err="1"/>
              <a:t>Motors</a:t>
            </a:r>
            <a:endParaRPr lang="tr-TR" dirty="0">
              <a:ea typeface="MS PGothic" charset="0"/>
            </a:endParaRPr>
          </a:p>
        </p:txBody>
      </p:sp>
    </p:spTree>
    <p:extLst>
      <p:ext uri="{BB962C8B-B14F-4D97-AF65-F5344CB8AC3E}">
        <p14:creationId xmlns:p14="http://schemas.microsoft.com/office/powerpoint/2010/main" val="4007692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364067" y="13447"/>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a:ea typeface="MS PGothic" charset="0"/>
              </a:rPr>
              <a:t>Tekelci rekabet piyasası hakkında aşağıdakilerden hangisi doğrudur?</a:t>
            </a:r>
          </a:p>
          <a:p>
            <a:pPr marL="971550" lvl="1" indent="-514350" eaLnBrk="1" hangingPunct="1">
              <a:buFont typeface="Calibri" charset="0"/>
              <a:buAutoNum type="alphaUcPeriod"/>
            </a:pPr>
            <a:r>
              <a:rPr lang="tr-TR" dirty="0">
                <a:ea typeface="MS PGothic" charset="0"/>
              </a:rPr>
              <a:t>Tekel piyasasından daha yüksek fiyatlara neden olur.</a:t>
            </a:r>
          </a:p>
          <a:p>
            <a:pPr marL="971550" lvl="1" indent="-514350" eaLnBrk="1" hangingPunct="1">
              <a:buFont typeface="Calibri" charset="0"/>
              <a:buAutoNum type="alphaUcPeriod"/>
            </a:pPr>
            <a:r>
              <a:rPr lang="tr-TR" dirty="0">
                <a:ea typeface="MS PGothic" charset="0"/>
              </a:rPr>
              <a:t>Tam rekabetçi piyasadan daha yüksek fiyatlara neden olur.</a:t>
            </a:r>
          </a:p>
          <a:p>
            <a:pPr marL="971550" lvl="1" indent="-514350" eaLnBrk="1" hangingPunct="1">
              <a:buFont typeface="Calibri" charset="0"/>
              <a:buAutoNum type="alphaUcPeriod"/>
            </a:pPr>
            <a:r>
              <a:rPr lang="tr-TR" dirty="0">
                <a:ea typeface="MS PGothic" charset="0"/>
              </a:rPr>
              <a:t>Tekel piyasasından daha düşük çıktıya neden olur.</a:t>
            </a:r>
          </a:p>
          <a:p>
            <a:pPr marL="971550" lvl="1" indent="-514350" eaLnBrk="1" hangingPunct="1">
              <a:buFont typeface="Calibri" charset="0"/>
              <a:buAutoNum type="alphaUcPeriod"/>
            </a:pPr>
            <a:r>
              <a:rPr lang="tr-TR" dirty="0">
                <a:ea typeface="MS PGothic" charset="0"/>
              </a:rPr>
              <a:t>Tam rekabetçi piyasadan daha ekonomik olarak etkindir.</a:t>
            </a:r>
          </a:p>
        </p:txBody>
      </p:sp>
    </p:spTree>
    <p:extLst>
      <p:ext uri="{BB962C8B-B14F-4D97-AF65-F5344CB8AC3E}">
        <p14:creationId xmlns:p14="http://schemas.microsoft.com/office/powerpoint/2010/main" val="39131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idx="4294967295"/>
          </p:nvPr>
        </p:nvSpPr>
        <p:spPr>
          <a:xfrm>
            <a:off x="364067" y="26894"/>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a:ea typeface="MS PGothic" charset="0"/>
              </a:rPr>
              <a:t>Pek çok rakibin tümü reklam verdiğinde olası bir olumsuz etki aşağıdakilerden hangisinde verilmiştir?</a:t>
            </a:r>
          </a:p>
          <a:p>
            <a:pPr marL="971550" lvl="1" indent="-514350" eaLnBrk="1" hangingPunct="1">
              <a:buFont typeface="Calibri" charset="0"/>
              <a:buAutoNum type="alphaUcPeriod"/>
            </a:pPr>
            <a:r>
              <a:rPr lang="tr-TR" dirty="0">
                <a:ea typeface="MS PGothic" charset="0"/>
              </a:rPr>
              <a:t>Talep artırıcı etkiler birbirini ortadan kaldırır ve maliyetler yükselir.</a:t>
            </a:r>
          </a:p>
          <a:p>
            <a:pPr marL="971550" lvl="1" indent="-514350" eaLnBrk="1" hangingPunct="1">
              <a:buFont typeface="Calibri" charset="0"/>
              <a:buAutoNum type="alphaUcPeriod"/>
            </a:pPr>
            <a:r>
              <a:rPr lang="tr-TR" dirty="0">
                <a:ea typeface="MS PGothic" charset="0"/>
              </a:rPr>
              <a:t>Tüketiciler ürünleri daha çok satın almak ister.</a:t>
            </a:r>
          </a:p>
          <a:p>
            <a:pPr marL="971550" lvl="1" indent="-514350" eaLnBrk="1" hangingPunct="1">
              <a:buFont typeface="Calibri" charset="0"/>
              <a:buAutoNum type="alphaUcPeriod"/>
            </a:pPr>
            <a:r>
              <a:rPr lang="tr-TR" dirty="0">
                <a:ea typeface="MS PGothic" charset="0"/>
              </a:rPr>
              <a:t>Ürünler gereğinden çok daha fazla farklılaştırılmıştır.</a:t>
            </a:r>
          </a:p>
          <a:p>
            <a:pPr marL="971550" lvl="1" indent="-514350" eaLnBrk="1" hangingPunct="1">
              <a:buFont typeface="Calibri" charset="0"/>
              <a:buAutoNum type="alphaUcPeriod"/>
            </a:pPr>
            <a:r>
              <a:rPr lang="tr-TR" dirty="0">
                <a:ea typeface="MS PGothic" charset="0"/>
              </a:rPr>
              <a:t>Firmalar rekabet etmek yerine işbirliği yapmaya başlar.</a:t>
            </a:r>
          </a:p>
        </p:txBody>
      </p:sp>
    </p:spTree>
    <p:extLst>
      <p:ext uri="{BB962C8B-B14F-4D97-AF65-F5344CB8AC3E}">
        <p14:creationId xmlns:p14="http://schemas.microsoft.com/office/powerpoint/2010/main" val="386386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a:ea typeface="MS PGothic" charset="0"/>
              </a:rPr>
              <a:t>Tekelci rekabet piyasasındaki bir firma için uzun-dönem dengesinde aşağıdakilerden hangisi doğrudur?</a:t>
            </a:r>
          </a:p>
          <a:p>
            <a:pPr marL="971550" lvl="1" indent="-514350" eaLnBrk="1" hangingPunct="1">
              <a:buFont typeface="Calibri" charset="0"/>
              <a:buAutoNum type="alphaUcPeriod"/>
            </a:pPr>
            <a:r>
              <a:rPr lang="tr-TR" dirty="0">
                <a:ea typeface="MS PGothic" charset="0"/>
              </a:rPr>
              <a:t>MR &lt; MC, P &lt;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MR = MC =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 ATC, P &gt; MC, P &gt; </a:t>
            </a:r>
            <a:r>
              <a:rPr lang="tr-TR" dirty="0" err="1">
                <a:ea typeface="MS PGothic" charset="0"/>
              </a:rPr>
              <a:t>min</a:t>
            </a:r>
            <a:r>
              <a:rPr lang="tr-TR" dirty="0">
                <a:ea typeface="MS PGothic" charset="0"/>
              </a:rPr>
              <a:t>(ATC)</a:t>
            </a:r>
          </a:p>
          <a:p>
            <a:pPr marL="971550" lvl="1" indent="-514350" eaLnBrk="1" hangingPunct="1">
              <a:buFont typeface="Calibri" charset="0"/>
              <a:buAutoNum type="alphaUcPeriod"/>
            </a:pPr>
            <a:r>
              <a:rPr lang="tr-TR" dirty="0">
                <a:ea typeface="MS PGothic" charset="0"/>
              </a:rPr>
              <a:t>P &gt; ATC, P = MC</a:t>
            </a:r>
          </a:p>
        </p:txBody>
      </p:sp>
    </p:spTree>
    <p:extLst>
      <p:ext uri="{BB962C8B-B14F-4D97-AF65-F5344CB8AC3E}">
        <p14:creationId xmlns:p14="http://schemas.microsoft.com/office/powerpoint/2010/main" val="285378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idx="4294967295"/>
          </p:nvPr>
        </p:nvSpPr>
        <p:spPr>
          <a:xfrm>
            <a:off x="364067" y="0"/>
            <a:ext cx="10972800" cy="1527175"/>
          </a:xfrm>
        </p:spPr>
        <p:txBody>
          <a:bodyPr/>
          <a:lstStyle/>
          <a:p>
            <a:pPr algn="l" eaLnBrk="1" hangingPunct="1"/>
            <a:r>
              <a:rPr lang="tr-TR" b="1" dirty="0">
                <a:ea typeface="MS PGothic" charset="0"/>
              </a:rPr>
              <a:t>Örnek Sorular</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tr-TR" dirty="0">
                <a:ea typeface="MS PGothic" charset="0"/>
              </a:rPr>
              <a:t>Ürün farklılaştırması ile ilgili aşağıdakilerden hangisi doğrudur?</a:t>
            </a:r>
          </a:p>
          <a:p>
            <a:pPr marL="971550" lvl="1" indent="-514350" eaLnBrk="1" hangingPunct="1">
              <a:buFont typeface="Calibri" charset="0"/>
              <a:buAutoNum type="alphaUcPeriod"/>
            </a:pPr>
            <a:r>
              <a:rPr lang="tr-TR" dirty="0">
                <a:ea typeface="MS PGothic" charset="0"/>
              </a:rPr>
              <a:t>Daha fazla farklılaştırma, ürünlerin birbirleri için daha fazla ikame edilebilir olduğu anlamına gelir.</a:t>
            </a:r>
          </a:p>
          <a:p>
            <a:pPr marL="971550" lvl="1" indent="-514350" eaLnBrk="1" hangingPunct="1">
              <a:buFont typeface="Calibri" charset="0"/>
              <a:buAutoNum type="alphaUcPeriod"/>
            </a:pPr>
            <a:r>
              <a:rPr lang="tr-TR" dirty="0">
                <a:ea typeface="MS PGothic" charset="0"/>
              </a:rPr>
              <a:t>Daha fazla farklılaştırma, fiyatta daha büyük farklılıklara yol açar.</a:t>
            </a:r>
          </a:p>
          <a:p>
            <a:pPr marL="971550" lvl="1" indent="-514350" eaLnBrk="1" hangingPunct="1">
              <a:buFont typeface="Calibri" charset="0"/>
              <a:buAutoNum type="alphaUcPeriod"/>
            </a:pPr>
            <a:r>
              <a:rPr lang="tr-TR" dirty="0">
                <a:ea typeface="MS PGothic" charset="0"/>
              </a:rPr>
              <a:t>Daha fazla farklılaştırma, fiyatların yakınlaşmasına yol açar.</a:t>
            </a:r>
          </a:p>
          <a:p>
            <a:pPr marL="971550" lvl="1" indent="-514350" eaLnBrk="1" hangingPunct="1">
              <a:buFont typeface="Calibri" charset="0"/>
              <a:buAutoNum type="alphaUcPeriod"/>
            </a:pPr>
            <a:r>
              <a:rPr lang="tr-TR" dirty="0">
                <a:ea typeface="MS PGothic" charset="0"/>
              </a:rPr>
              <a:t>Farklılaştırma firma karlarını düşürür.</a:t>
            </a:r>
          </a:p>
        </p:txBody>
      </p:sp>
    </p:spTree>
    <p:extLst>
      <p:ext uri="{BB962C8B-B14F-4D97-AF65-F5344CB8AC3E}">
        <p14:creationId xmlns:p14="http://schemas.microsoft.com/office/powerpoint/2010/main" val="32367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45"/>
            <a:ext cx="10972800" cy="1527175"/>
          </a:xfrm>
        </p:spPr>
        <p:txBody>
          <a:bodyPr/>
          <a:lstStyle/>
          <a:p>
            <a:pPr algn="l"/>
            <a:r>
              <a:rPr lang="tr-TR" b="1" dirty="0">
                <a:ea typeface="MS PGothic" charset="0"/>
              </a:rPr>
              <a:t>Daha Önce…</a:t>
            </a:r>
          </a:p>
        </p:txBody>
      </p:sp>
      <p:sp>
        <p:nvSpPr>
          <p:cNvPr id="10242"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Tekelci rekabet piyasası, serbest giriş, birçok farklı firma ve farklılaştırılmış ürünler ile karakterize edilen bir piyasa yapısıdır.</a:t>
            </a:r>
          </a:p>
          <a:p>
            <a:pPr eaLnBrk="1" hangingPunct="1"/>
            <a:r>
              <a:rPr lang="tr-TR" sz="3200" dirty="0">
                <a:ea typeface="MS PGothic" charset="0"/>
              </a:rPr>
              <a:t>Farklılaştırılmış ürünler ikame edilebilir, ancak aynı değildir.</a:t>
            </a:r>
          </a:p>
          <a:p>
            <a:pPr eaLnBrk="1" hangingPunct="1"/>
            <a:r>
              <a:rPr lang="tr-TR" sz="3200" dirty="0">
                <a:ea typeface="MS PGothic" charset="0"/>
              </a:rPr>
              <a:t>Firmalar ürünlerine olan talebi artırmak için reklam </a:t>
            </a:r>
            <a:r>
              <a:rPr lang="tr-TR" sz="3200">
                <a:ea typeface="MS PGothic" charset="0"/>
              </a:rPr>
              <a:t>yaparlar.</a:t>
            </a:r>
            <a:endParaRPr lang="tr-TR" sz="2800" dirty="0">
              <a:ea typeface="MS PGothic" charset="0"/>
            </a:endParaRPr>
          </a:p>
        </p:txBody>
      </p:sp>
    </p:spTree>
    <p:extLst>
      <p:ext uri="{BB962C8B-B14F-4D97-AF65-F5344CB8AC3E}">
        <p14:creationId xmlns:p14="http://schemas.microsoft.com/office/powerpoint/2010/main" val="2190825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03200" y="24374"/>
            <a:ext cx="10972800" cy="1527175"/>
          </a:xfrm>
        </p:spPr>
        <p:txBody>
          <a:bodyPr/>
          <a:lstStyle/>
          <a:p>
            <a:pPr algn="l"/>
            <a:r>
              <a:rPr lang="tr-TR" b="1">
                <a:ea typeface="MS PGothic" charset="0"/>
              </a:rPr>
              <a:t>Oligopoly</a:t>
            </a:r>
            <a:endParaRPr lang="tr-TR" b="1" dirty="0">
              <a:ea typeface="MS PGothic" charset="0"/>
            </a:endParaRPr>
          </a:p>
        </p:txBody>
      </p:sp>
      <p:sp>
        <p:nvSpPr>
          <p:cNvPr id="14338" name="Content Placeholder 2"/>
          <p:cNvSpPr>
            <a:spLocks noGrp="1"/>
          </p:cNvSpPr>
          <p:nvPr>
            <p:ph idx="1"/>
          </p:nvPr>
        </p:nvSpPr>
        <p:spPr>
          <a:xfrm>
            <a:off x="203200" y="1712913"/>
            <a:ext cx="10972800" cy="4895850"/>
          </a:xfrm>
        </p:spPr>
        <p:txBody>
          <a:bodyPr/>
          <a:lstStyle/>
          <a:p>
            <a:pPr eaLnBrk="1" hangingPunct="1"/>
            <a:r>
              <a:rPr lang="tr-TR" sz="3200">
                <a:ea typeface="MS PGothic" charset="0"/>
              </a:rPr>
              <a:t>Oligopoly is a market structure with the following characteristics:</a:t>
            </a:r>
          </a:p>
          <a:p>
            <a:pPr lvl="1" eaLnBrk="1" hangingPunct="1"/>
            <a:r>
              <a:rPr lang="tr-TR" sz="2800">
                <a:ea typeface="MS PGothic" charset="0"/>
              </a:rPr>
              <a:t>Small number of firms</a:t>
            </a:r>
          </a:p>
          <a:p>
            <a:pPr lvl="1" eaLnBrk="1" hangingPunct="1"/>
            <a:r>
              <a:rPr lang="tr-TR" sz="2800">
                <a:ea typeface="MS PGothic" charset="0"/>
              </a:rPr>
              <a:t>Differentiated products</a:t>
            </a:r>
          </a:p>
          <a:p>
            <a:pPr lvl="1" eaLnBrk="1" hangingPunct="1"/>
            <a:r>
              <a:rPr lang="tr-TR" sz="2800">
                <a:ea typeface="MS PGothic" charset="0"/>
              </a:rPr>
              <a:t>Significant entry barriers</a:t>
            </a:r>
          </a:p>
          <a:p>
            <a:pPr lvl="1" eaLnBrk="1" hangingPunct="1"/>
            <a:r>
              <a:rPr lang="tr-TR" sz="2800">
                <a:ea typeface="MS PGothic" charset="0"/>
              </a:rPr>
              <a:t>Firms interact strategically.</a:t>
            </a:r>
            <a:endParaRPr lang="tr-TR" sz="2800" dirty="0">
              <a:ea typeface="MS PGothic" charset="0"/>
            </a:endParaRPr>
          </a:p>
        </p:txBody>
      </p:sp>
    </p:spTree>
    <p:extLst>
      <p:ext uri="{BB962C8B-B14F-4D97-AF65-F5344CB8AC3E}">
        <p14:creationId xmlns:p14="http://schemas.microsoft.com/office/powerpoint/2010/main" val="66154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45"/>
            <a:ext cx="10972800" cy="1527175"/>
          </a:xfrm>
        </p:spPr>
        <p:txBody>
          <a:bodyPr/>
          <a:lstStyle/>
          <a:p>
            <a:r>
              <a:rPr lang="tr-TR" b="1">
                <a:ea typeface="MS PGothic" charset="0"/>
              </a:rPr>
              <a:t>Comparing Market Structures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2184399"/>
            <a:ext cx="12193102" cy="3553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0668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0"/>
            <a:ext cx="11243024" cy="1527175"/>
          </a:xfrm>
        </p:spPr>
        <p:txBody>
          <a:bodyPr/>
          <a:lstStyle/>
          <a:p>
            <a:pPr algn="l"/>
            <a:r>
              <a:rPr lang="tr-TR" b="1" dirty="0" err="1">
                <a:ea typeface="MS PGothic" charset="0"/>
              </a:rPr>
              <a:t>Measuring</a:t>
            </a:r>
            <a:r>
              <a:rPr lang="tr-TR" b="1" dirty="0">
                <a:ea typeface="MS PGothic" charset="0"/>
              </a:rPr>
              <a:t> </a:t>
            </a:r>
            <a:r>
              <a:rPr lang="tr-TR" b="1" dirty="0" err="1">
                <a:ea typeface="MS PGothic" charset="0"/>
              </a:rPr>
              <a:t>Concentrations</a:t>
            </a:r>
            <a:r>
              <a:rPr lang="tr-TR" b="1" dirty="0">
                <a:ea typeface="MS PGothic" charset="0"/>
              </a:rPr>
              <a:t> of </a:t>
            </a:r>
            <a:r>
              <a:rPr lang="tr-TR" b="1" dirty="0" err="1">
                <a:ea typeface="MS PGothic" charset="0"/>
              </a:rPr>
              <a:t>Industries</a:t>
            </a:r>
            <a:endParaRPr lang="tr-TR" b="1" dirty="0">
              <a:ea typeface="MS PGothic" charset="0"/>
            </a:endParaRPr>
          </a:p>
        </p:txBody>
      </p:sp>
      <p:sp>
        <p:nvSpPr>
          <p:cNvPr id="10243"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Concentration</a:t>
            </a:r>
            <a:r>
              <a:rPr lang="tr-TR" sz="3200" dirty="0">
                <a:ea typeface="MS PGothic" charset="0"/>
              </a:rPr>
              <a:t> </a:t>
            </a:r>
            <a:r>
              <a:rPr lang="tr-TR" sz="3200" dirty="0" err="1">
                <a:ea typeface="MS PGothic" charset="0"/>
              </a:rPr>
              <a:t>ratio</a:t>
            </a:r>
            <a:endParaRPr lang="tr-TR" sz="3200" dirty="0">
              <a:ea typeface="MS PGothic" charset="0"/>
            </a:endParaRPr>
          </a:p>
          <a:p>
            <a:pPr lvl="1" eaLnBrk="1" hangingPunct="1"/>
            <a:r>
              <a:rPr lang="tr-TR" sz="2800" dirty="0" err="1">
                <a:ea typeface="MS PGothic" charset="0"/>
              </a:rPr>
              <a:t>Used</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measure</a:t>
            </a:r>
            <a:r>
              <a:rPr lang="tr-TR" sz="2800" dirty="0">
                <a:ea typeface="MS PGothic" charset="0"/>
              </a:rPr>
              <a:t> </a:t>
            </a:r>
            <a:r>
              <a:rPr lang="tr-TR" sz="2800" dirty="0" err="1">
                <a:ea typeface="MS PGothic" charset="0"/>
              </a:rPr>
              <a:t>oligopoly</a:t>
            </a:r>
            <a:r>
              <a:rPr lang="tr-TR" sz="2800" dirty="0">
                <a:ea typeface="MS PGothic" charset="0"/>
              </a:rPr>
              <a:t> </a:t>
            </a:r>
            <a:r>
              <a:rPr lang="tr-TR" sz="2800" dirty="0" err="1">
                <a:ea typeface="MS PGothic" charset="0"/>
              </a:rPr>
              <a:t>power</a:t>
            </a:r>
            <a:r>
              <a:rPr lang="tr-TR" sz="2800" dirty="0">
                <a:ea typeface="MS PGothic" charset="0"/>
              </a:rPr>
              <a:t> in an </a:t>
            </a:r>
            <a:r>
              <a:rPr lang="tr-TR" sz="2800" dirty="0" err="1">
                <a:ea typeface="MS PGothic" charset="0"/>
              </a:rPr>
              <a:t>industry</a:t>
            </a:r>
            <a:endParaRPr lang="tr-TR" sz="2800" dirty="0">
              <a:ea typeface="MS PGothic" charset="0"/>
            </a:endParaRPr>
          </a:p>
          <a:p>
            <a:pPr lvl="1" eaLnBrk="1" hangingPunct="1"/>
            <a:r>
              <a:rPr lang="tr-TR" sz="2800" dirty="0" err="1">
                <a:ea typeface="MS PGothic" charset="0"/>
              </a:rPr>
              <a:t>What</a:t>
            </a:r>
            <a:r>
              <a:rPr lang="tr-TR" sz="2800" dirty="0">
                <a:ea typeface="MS PGothic" charset="0"/>
              </a:rPr>
              <a:t> </a:t>
            </a:r>
            <a:r>
              <a:rPr lang="tr-TR" sz="2800" dirty="0" err="1">
                <a:ea typeface="MS PGothic" charset="0"/>
              </a:rPr>
              <a:t>percentage</a:t>
            </a:r>
            <a:r>
              <a:rPr lang="tr-TR" sz="2800" dirty="0">
                <a:ea typeface="MS PGothic" charset="0"/>
              </a:rPr>
              <a:t> of </a:t>
            </a:r>
            <a:r>
              <a:rPr lang="tr-TR" sz="2800" dirty="0" err="1">
                <a:ea typeface="MS PGothic" charset="0"/>
              </a:rPr>
              <a:t>industry</a:t>
            </a:r>
            <a:r>
              <a:rPr lang="tr-TR" sz="2800" dirty="0">
                <a:ea typeface="MS PGothic" charset="0"/>
              </a:rPr>
              <a:t> </a:t>
            </a:r>
            <a:r>
              <a:rPr lang="tr-TR" sz="2800" dirty="0" err="1">
                <a:ea typeface="MS PGothic" charset="0"/>
              </a:rPr>
              <a:t>sales</a:t>
            </a:r>
            <a:r>
              <a:rPr lang="tr-TR" sz="2800" dirty="0">
                <a:ea typeface="MS PGothic" charset="0"/>
              </a:rPr>
              <a:t> </a:t>
            </a:r>
            <a:r>
              <a:rPr lang="tr-TR" sz="2800" dirty="0" err="1">
                <a:ea typeface="MS PGothic" charset="0"/>
              </a:rPr>
              <a:t>are</a:t>
            </a:r>
            <a:r>
              <a:rPr lang="tr-TR" sz="2800" dirty="0">
                <a:ea typeface="MS PGothic" charset="0"/>
              </a:rPr>
              <a:t> </a:t>
            </a:r>
            <a:r>
              <a:rPr lang="tr-TR" sz="2800" dirty="0" err="1">
                <a:ea typeface="MS PGothic" charset="0"/>
              </a:rPr>
              <a:t>owned</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biggest</a:t>
            </a:r>
            <a:r>
              <a:rPr lang="tr-TR" sz="2800" dirty="0">
                <a:ea typeface="MS PGothic" charset="0"/>
              </a:rPr>
              <a:t> </a:t>
            </a:r>
            <a:r>
              <a:rPr lang="tr-TR" sz="2800" dirty="0" err="1">
                <a:ea typeface="MS PGothic" charset="0"/>
              </a:rPr>
              <a:t>firms</a:t>
            </a:r>
            <a:r>
              <a:rPr lang="tr-TR" sz="2800" dirty="0">
                <a:ea typeface="MS PGothic" charset="0"/>
              </a:rPr>
              <a:t>?</a:t>
            </a:r>
          </a:p>
          <a:p>
            <a:pPr lvl="2" eaLnBrk="1" hangingPunct="1"/>
            <a:r>
              <a:rPr lang="tr-TR" dirty="0" err="1">
                <a:cs typeface="Arial" charset="0"/>
              </a:rPr>
              <a:t>Four-firm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2" eaLnBrk="1" hangingPunct="1"/>
            <a:r>
              <a:rPr lang="tr-TR" dirty="0" err="1">
                <a:cs typeface="Arial" charset="0"/>
              </a:rPr>
              <a:t>Eight-firm</a:t>
            </a:r>
            <a:r>
              <a:rPr lang="tr-TR" dirty="0">
                <a:cs typeface="Arial" charset="0"/>
              </a:rPr>
              <a:t> </a:t>
            </a:r>
            <a:r>
              <a:rPr lang="tr-TR" dirty="0" err="1">
                <a:cs typeface="Arial" charset="0"/>
              </a:rPr>
              <a:t>concentration</a:t>
            </a:r>
            <a:r>
              <a:rPr lang="tr-TR" dirty="0">
                <a:cs typeface="Arial" charset="0"/>
              </a:rPr>
              <a:t> </a:t>
            </a:r>
            <a:r>
              <a:rPr lang="tr-TR" dirty="0" err="1">
                <a:cs typeface="Arial" charset="0"/>
              </a:rPr>
              <a:t>ratio</a:t>
            </a:r>
            <a:endParaRPr lang="tr-TR" dirty="0">
              <a:cs typeface="Arial" charset="0"/>
            </a:endParaRPr>
          </a:p>
          <a:p>
            <a:pPr lvl="1" eaLnBrk="1" hangingPunct="1"/>
            <a:r>
              <a:rPr lang="tr-TR" sz="2800" dirty="0">
                <a:cs typeface="Arial" charset="0"/>
              </a:rPr>
              <a:t>Is a </a:t>
            </a:r>
            <a:r>
              <a:rPr lang="tr-TR" sz="2800" dirty="0" err="1">
                <a:cs typeface="Arial" charset="0"/>
              </a:rPr>
              <a:t>rough</a:t>
            </a:r>
            <a:r>
              <a:rPr lang="tr-TR" sz="2800" dirty="0">
                <a:cs typeface="Arial" charset="0"/>
              </a:rPr>
              <a:t> </a:t>
            </a:r>
            <a:r>
              <a:rPr lang="tr-TR" sz="2800" dirty="0" err="1">
                <a:cs typeface="Arial" charset="0"/>
              </a:rPr>
              <a:t>gauge</a:t>
            </a:r>
            <a:r>
              <a:rPr lang="tr-TR" sz="2800" dirty="0">
                <a:cs typeface="Arial" charset="0"/>
              </a:rPr>
              <a:t> of </a:t>
            </a:r>
            <a:r>
              <a:rPr lang="tr-TR" sz="2800" dirty="0" err="1">
                <a:cs typeface="Arial" charset="0"/>
              </a:rPr>
              <a:t>oligopoly</a:t>
            </a:r>
            <a:r>
              <a:rPr lang="tr-TR" sz="2800" dirty="0">
                <a:cs typeface="Arial" charset="0"/>
              </a:rPr>
              <a:t> </a:t>
            </a:r>
            <a:r>
              <a:rPr lang="tr-TR" sz="2800" dirty="0" err="1">
                <a:cs typeface="Arial" charset="0"/>
              </a:rPr>
              <a:t>power</a:t>
            </a:r>
            <a:r>
              <a:rPr lang="tr-TR" sz="2800" dirty="0">
                <a:cs typeface="Arial" charset="0"/>
              </a:rPr>
              <a:t>—not an </a:t>
            </a:r>
            <a:r>
              <a:rPr lang="tr-TR" sz="2800" dirty="0" err="1">
                <a:cs typeface="Arial" charset="0"/>
              </a:rPr>
              <a:t>absolute</a:t>
            </a:r>
            <a:r>
              <a:rPr lang="tr-TR" sz="2800" dirty="0">
                <a:cs typeface="Arial" charset="0"/>
              </a:rPr>
              <a:t> </a:t>
            </a:r>
            <a:r>
              <a:rPr lang="tr-TR" sz="2800" dirty="0" err="1">
                <a:cs typeface="Arial" charset="0"/>
              </a:rPr>
              <a:t>measure</a:t>
            </a:r>
            <a:r>
              <a:rPr lang="tr-TR" sz="2800" dirty="0">
                <a:cs typeface="Arial" charset="0"/>
              </a:rPr>
              <a:t> </a:t>
            </a:r>
            <a:r>
              <a:rPr lang="tr-TR" sz="2800" dirty="0" err="1">
                <a:cs typeface="Arial" charset="0"/>
              </a:rPr>
              <a:t>due</a:t>
            </a:r>
            <a:r>
              <a:rPr lang="tr-TR" sz="2800" dirty="0">
                <a:cs typeface="Arial" charset="0"/>
              </a:rPr>
              <a:t> </a:t>
            </a:r>
            <a:r>
              <a:rPr lang="tr-TR" sz="2800" dirty="0" err="1">
                <a:cs typeface="Arial" charset="0"/>
              </a:rPr>
              <a:t>to</a:t>
            </a:r>
            <a:r>
              <a:rPr lang="tr-TR" sz="2800" dirty="0">
                <a:cs typeface="Arial" charset="0"/>
              </a:rPr>
              <a:t> </a:t>
            </a:r>
            <a:r>
              <a:rPr lang="tr-TR" sz="2800" dirty="0" err="1">
                <a:cs typeface="Arial" charset="0"/>
              </a:rPr>
              <a:t>international</a:t>
            </a:r>
            <a:r>
              <a:rPr lang="tr-TR" sz="2800" dirty="0">
                <a:cs typeface="Arial" charset="0"/>
              </a:rPr>
              <a:t> </a:t>
            </a:r>
            <a:r>
              <a:rPr lang="tr-TR" sz="2800" dirty="0" err="1">
                <a:cs typeface="Arial" charset="0"/>
              </a:rPr>
              <a:t>activity</a:t>
            </a:r>
            <a:r>
              <a:rPr lang="tr-TR" sz="2800" dirty="0">
                <a:cs typeface="Arial" charset="0"/>
              </a:rPr>
              <a:t> in </a:t>
            </a:r>
            <a:r>
              <a:rPr lang="tr-TR" sz="2800" dirty="0" err="1">
                <a:cs typeface="Arial" charset="0"/>
              </a:rPr>
              <a:t>the</a:t>
            </a:r>
            <a:r>
              <a:rPr lang="tr-TR" sz="2800" dirty="0">
                <a:cs typeface="Arial" charset="0"/>
              </a:rPr>
              <a:t> market. </a:t>
            </a:r>
            <a:r>
              <a:rPr lang="tr-TR" sz="2800" dirty="0" err="1">
                <a:cs typeface="Arial" charset="0"/>
              </a:rPr>
              <a:t>Consider</a:t>
            </a:r>
            <a:r>
              <a:rPr lang="tr-TR" sz="2800" dirty="0">
                <a:cs typeface="Arial" charset="0"/>
              </a:rPr>
              <a:t> </a:t>
            </a:r>
            <a:r>
              <a:rPr lang="tr-TR" sz="2800" dirty="0" err="1">
                <a:cs typeface="Arial" charset="0"/>
              </a:rPr>
              <a:t>the</a:t>
            </a:r>
            <a:r>
              <a:rPr lang="tr-TR" sz="2800" dirty="0">
                <a:cs typeface="Arial" charset="0"/>
              </a:rPr>
              <a:t> </a:t>
            </a:r>
            <a:r>
              <a:rPr lang="tr-TR" sz="2800" dirty="0" err="1">
                <a:cs typeface="Arial" charset="0"/>
              </a:rPr>
              <a:t>domestic</a:t>
            </a:r>
            <a:r>
              <a:rPr lang="tr-TR" sz="2800" dirty="0">
                <a:cs typeface="Arial" charset="0"/>
              </a:rPr>
              <a:t> car </a:t>
            </a:r>
            <a:r>
              <a:rPr lang="tr-TR" sz="2800" dirty="0" err="1">
                <a:cs typeface="Arial" charset="0"/>
              </a:rPr>
              <a:t>industry</a:t>
            </a:r>
            <a:r>
              <a:rPr lang="tr-TR" sz="2800" dirty="0">
                <a:cs typeface="Arial" charset="0"/>
              </a:rPr>
              <a:t> </a:t>
            </a:r>
            <a:r>
              <a:rPr lang="tr-TR" sz="2800" dirty="0" err="1">
                <a:cs typeface="Arial" charset="0"/>
              </a:rPr>
              <a:t>and</a:t>
            </a:r>
            <a:r>
              <a:rPr lang="tr-TR" sz="2800" dirty="0">
                <a:cs typeface="Arial" charset="0"/>
              </a:rPr>
              <a:t> </a:t>
            </a:r>
            <a:r>
              <a:rPr lang="tr-TR" sz="2800" dirty="0" err="1">
                <a:cs typeface="Arial" charset="0"/>
              </a:rPr>
              <a:t>international</a:t>
            </a:r>
            <a:r>
              <a:rPr lang="tr-TR" sz="2800" dirty="0">
                <a:cs typeface="Arial" charset="0"/>
              </a:rPr>
              <a:t> car </a:t>
            </a:r>
            <a:r>
              <a:rPr lang="tr-TR" sz="2800" dirty="0" err="1">
                <a:cs typeface="Arial" charset="0"/>
              </a:rPr>
              <a:t>industry</a:t>
            </a:r>
            <a:r>
              <a:rPr lang="tr-TR" sz="2800" dirty="0">
                <a:cs typeface="Arial" charset="0"/>
              </a:rPr>
              <a:t>.</a:t>
            </a:r>
          </a:p>
        </p:txBody>
      </p:sp>
    </p:spTree>
    <p:extLst>
      <p:ext uri="{BB962C8B-B14F-4D97-AF65-F5344CB8AC3E}">
        <p14:creationId xmlns:p14="http://schemas.microsoft.com/office/powerpoint/2010/main" val="205737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checkerboard(across)">
                                      <p:cBhvr>
                                        <p:cTn id="7" dur="500"/>
                                        <p:tgtEl>
                                          <p:spTgt spid="102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12" dur="500"/>
                                        <p:tgtEl>
                                          <p:spTgt spid="1024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5" dur="500"/>
                                        <p:tgtEl>
                                          <p:spTgt spid="1024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0243">
                                            <p:txEl>
                                              <p:pRg st="4" end="4"/>
                                            </p:txEl>
                                          </p:spTgt>
                                        </p:tgtEl>
                                        <p:attrNameLst>
                                          <p:attrName>style.visibility</p:attrName>
                                        </p:attrNameLst>
                                      </p:cBhvr>
                                      <p:to>
                                        <p:strVal val="visible"/>
                                      </p:to>
                                    </p:set>
                                    <p:animEffect transition="in" filter="checkerboard(across)">
                                      <p:cBhvr>
                                        <p:cTn id="18" dur="500"/>
                                        <p:tgtEl>
                                          <p:spTgt spid="1024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45"/>
            <a:ext cx="10972800" cy="1401483"/>
          </a:xfrm>
        </p:spPr>
        <p:txBody>
          <a:bodyPr/>
          <a:lstStyle/>
          <a:p>
            <a:r>
              <a:rPr lang="tr-TR" b="1">
                <a:ea typeface="MS PGothic" charset="0"/>
              </a:rPr>
              <a:t>Four-Firm Concentration Ratios </a:t>
            </a:r>
            <a:br>
              <a:rPr lang="tr-TR" b="1">
                <a:ea typeface="MS PGothic" charset="0"/>
              </a:rPr>
            </a:br>
            <a:r>
              <a:rPr lang="tr-TR" b="1">
                <a:ea typeface="MS PGothic" charset="0"/>
              </a:rPr>
              <a:t>in the United States</a:t>
            </a:r>
            <a:endParaRPr lang="tr-TR" b="1" dirty="0">
              <a:ea typeface="MS PGothic" charset="0"/>
            </a:endParaRPr>
          </a:p>
        </p:txBody>
      </p:sp>
      <p:pic>
        <p:nvPicPr>
          <p:cNvPr id="4"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92" y="1664315"/>
            <a:ext cx="11078991" cy="5059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194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59"/>
            <a:ext cx="10972800" cy="1527175"/>
          </a:xfrm>
        </p:spPr>
        <p:txBody>
          <a:bodyPr/>
          <a:lstStyle/>
          <a:p>
            <a:r>
              <a:rPr lang="tr-TR" b="1" dirty="0">
                <a:ea typeface="MS PGothic" charset="0"/>
              </a:rPr>
              <a:t>Tekelci Rekabet Piyasası Nedir?</a:t>
            </a:r>
          </a:p>
        </p:txBody>
      </p:sp>
      <p:sp>
        <p:nvSpPr>
          <p:cNvPr id="8195" name="Content Placeholder 2"/>
          <p:cNvSpPr>
            <a:spLocks noGrp="1"/>
          </p:cNvSpPr>
          <p:nvPr>
            <p:ph idx="1"/>
          </p:nvPr>
        </p:nvSpPr>
        <p:spPr>
          <a:xfrm>
            <a:off x="609600" y="1712913"/>
            <a:ext cx="10972800" cy="4895850"/>
          </a:xfrm>
        </p:spPr>
        <p:txBody>
          <a:bodyPr/>
          <a:lstStyle/>
          <a:p>
            <a:pPr eaLnBrk="1" hangingPunct="1"/>
            <a:r>
              <a:rPr lang="tr-TR" sz="3200" dirty="0">
                <a:ea typeface="MS PGothic" charset="0"/>
              </a:rPr>
              <a:t>Tekelci Rekabet (</a:t>
            </a:r>
            <a:r>
              <a:rPr lang="tr-TR" sz="3200" dirty="0" err="1">
                <a:ea typeface="MS PGothic" charset="0"/>
              </a:rPr>
              <a:t>Monopolistic</a:t>
            </a:r>
            <a:r>
              <a:rPr lang="tr-TR" sz="3200" dirty="0">
                <a:ea typeface="MS PGothic" charset="0"/>
              </a:rPr>
              <a:t> </a:t>
            </a:r>
            <a:r>
              <a:rPr lang="tr-TR" sz="3200" dirty="0" err="1">
                <a:ea typeface="MS PGothic" charset="0"/>
              </a:rPr>
              <a:t>Competition</a:t>
            </a:r>
            <a:r>
              <a:rPr lang="tr-TR" sz="3200" dirty="0">
                <a:ea typeface="MS PGothic" charset="0"/>
              </a:rPr>
              <a:t>)</a:t>
            </a:r>
          </a:p>
          <a:p>
            <a:pPr lvl="1" eaLnBrk="1" hangingPunct="1"/>
            <a:r>
              <a:rPr lang="tr-TR" sz="2800" dirty="0">
                <a:ea typeface="MS PGothic" charset="0"/>
              </a:rPr>
              <a:t>Yapısı aşağıdakiler tarafından oluşan bir piyasadır.</a:t>
            </a:r>
          </a:p>
          <a:p>
            <a:pPr lvl="2" eaLnBrk="1" hangingPunct="1"/>
            <a:r>
              <a:rPr lang="tr-TR" dirty="0">
                <a:latin typeface="Cambria" panose="02040503050406030204" pitchFamily="18" charset="0"/>
                <a:cs typeface="Helvetica Neue" charset="0"/>
              </a:rPr>
              <a:t>Serbest giriş ve çıkış</a:t>
            </a:r>
          </a:p>
          <a:p>
            <a:pPr lvl="2" eaLnBrk="1" hangingPunct="1"/>
            <a:r>
              <a:rPr lang="tr-TR" dirty="0">
                <a:latin typeface="Cambria" panose="02040503050406030204" pitchFamily="18" charset="0"/>
                <a:cs typeface="Helvetica Neue" charset="0"/>
              </a:rPr>
              <a:t>Birçok farklı firma</a:t>
            </a:r>
          </a:p>
          <a:p>
            <a:pPr lvl="2" eaLnBrk="1" hangingPunct="1"/>
            <a:r>
              <a:rPr lang="tr-TR" dirty="0">
                <a:latin typeface="Cambria" panose="02040503050406030204" pitchFamily="18" charset="0"/>
                <a:cs typeface="Helvetica Neue" charset="0"/>
              </a:rPr>
              <a:t>Ürün farklılaştırması</a:t>
            </a:r>
          </a:p>
          <a:p>
            <a:pPr eaLnBrk="1" hangingPunct="1"/>
            <a:r>
              <a:rPr lang="tr-TR" sz="3200" dirty="0">
                <a:ea typeface="MS PGothic" charset="0"/>
              </a:rPr>
              <a:t>Ürün Farklılaştırması</a:t>
            </a:r>
          </a:p>
          <a:p>
            <a:pPr lvl="1" eaLnBrk="1" hangingPunct="1"/>
            <a:r>
              <a:rPr lang="tr-TR" sz="2400" dirty="0">
                <a:ea typeface="MS PGothic" charset="0"/>
              </a:rPr>
              <a:t>Firmaların, bir ürünü daha çekici hale getirmek  onun benzersiz niteliklerini rakip ürünlerle karşılaştırmak için kullandıkları süreçtir.</a:t>
            </a:r>
          </a:p>
        </p:txBody>
      </p:sp>
    </p:spTree>
    <p:extLst>
      <p:ext uri="{BB962C8B-B14F-4D97-AF65-F5344CB8AC3E}">
        <p14:creationId xmlns:p14="http://schemas.microsoft.com/office/powerpoint/2010/main" val="70547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checkerboard(across)">
                                      <p:cBhvr>
                                        <p:cTn id="7" dur="500"/>
                                        <p:tgtEl>
                                          <p:spTgt spid="819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195">
                                            <p:txEl>
                                              <p:pRg st="3" end="3"/>
                                            </p:txEl>
                                          </p:spTgt>
                                        </p:tgtEl>
                                        <p:attrNameLst>
                                          <p:attrName>style.visibility</p:attrName>
                                        </p:attrNameLst>
                                      </p:cBhvr>
                                      <p:to>
                                        <p:strVal val="visible"/>
                                      </p:to>
                                    </p:set>
                                    <p:animEffect transition="in" filter="checkerboard(across)">
                                      <p:cBhvr>
                                        <p:cTn id="10" dur="500"/>
                                        <p:tgtEl>
                                          <p:spTgt spid="819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checkerboard(across)">
                                      <p:cBhvr>
                                        <p:cTn id="13"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CO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381003"/>
            <a:ext cx="72728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3570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2291"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Duopoly</a:t>
            </a:r>
            <a:endParaRPr lang="tr-TR" sz="3200" dirty="0">
              <a:ea typeface="MS PGothic" charset="0"/>
            </a:endParaRPr>
          </a:p>
          <a:p>
            <a:pPr lvl="1" eaLnBrk="1" hangingPunct="1"/>
            <a:r>
              <a:rPr lang="tr-TR" sz="2800" dirty="0">
                <a:ea typeface="MS PGothic" charset="0"/>
              </a:rPr>
              <a:t>An </a:t>
            </a:r>
            <a:r>
              <a:rPr lang="tr-TR" sz="2800" dirty="0" err="1">
                <a:ea typeface="MS PGothic" charset="0"/>
              </a:rPr>
              <a:t>oligopoly</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only</a:t>
            </a:r>
            <a:r>
              <a:rPr lang="tr-TR" sz="2800" dirty="0">
                <a:ea typeface="MS PGothic" charset="0"/>
              </a:rPr>
              <a:t> </a:t>
            </a:r>
            <a:r>
              <a:rPr lang="tr-TR" sz="2800" dirty="0" err="1">
                <a:solidFill>
                  <a:srgbClr val="FF0000"/>
                </a:solidFill>
                <a:ea typeface="MS PGothic" charset="0"/>
              </a:rPr>
              <a:t>two</a:t>
            </a:r>
            <a:r>
              <a:rPr lang="tr-TR" sz="2800" dirty="0">
                <a:solidFill>
                  <a:srgbClr val="FF0000"/>
                </a:solidFill>
                <a:ea typeface="MS PGothic" charset="0"/>
              </a:rPr>
              <a:t> </a:t>
            </a:r>
            <a:r>
              <a:rPr lang="tr-TR" sz="2800" dirty="0" err="1">
                <a:solidFill>
                  <a:srgbClr val="FF0000"/>
                </a:solidFill>
                <a:ea typeface="MS PGothic" charset="0"/>
              </a:rPr>
              <a:t>firms</a:t>
            </a:r>
            <a:endParaRPr lang="tr-TR" sz="2800" dirty="0">
              <a:solidFill>
                <a:srgbClr val="FF0000"/>
              </a:solidFill>
              <a:ea typeface="MS PGothic" charset="0"/>
            </a:endParaRPr>
          </a:p>
          <a:p>
            <a:pPr lvl="1" eaLnBrk="1" hangingPunct="1"/>
            <a:r>
              <a:rPr lang="tr-TR" sz="2800" dirty="0">
                <a:ea typeface="MS PGothic" charset="0"/>
              </a:rPr>
              <a:t>May </a:t>
            </a:r>
            <a:r>
              <a:rPr lang="tr-TR" sz="2800" dirty="0" err="1">
                <a:ea typeface="MS PGothic" charset="0"/>
              </a:rPr>
              <a:t>happen</a:t>
            </a:r>
            <a:r>
              <a:rPr lang="tr-TR" sz="2800" dirty="0">
                <a:ea typeface="MS PGothic" charset="0"/>
              </a:rPr>
              <a:t> in </a:t>
            </a:r>
            <a:r>
              <a:rPr lang="tr-TR" sz="2800" dirty="0" err="1">
                <a:ea typeface="MS PGothic" charset="0"/>
              </a:rPr>
              <a:t>localized</a:t>
            </a:r>
            <a:r>
              <a:rPr lang="tr-TR" sz="2800" dirty="0">
                <a:ea typeface="MS PGothic" charset="0"/>
              </a:rPr>
              <a:t> </a:t>
            </a:r>
            <a:r>
              <a:rPr lang="tr-TR" sz="2800" dirty="0" err="1">
                <a:ea typeface="MS PGothic" charset="0"/>
              </a:rPr>
              <a:t>markets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cell</a:t>
            </a:r>
            <a:r>
              <a:rPr lang="tr-TR" sz="2800" dirty="0">
                <a:ea typeface="MS PGothic" charset="0"/>
              </a:rPr>
              <a:t> </a:t>
            </a:r>
            <a:r>
              <a:rPr lang="tr-TR" sz="2800" dirty="0" err="1">
                <a:ea typeface="MS PGothic" charset="0"/>
              </a:rPr>
              <a:t>phones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utilities</a:t>
            </a:r>
            <a:endParaRPr lang="tr-TR" sz="2400" dirty="0">
              <a:ea typeface="MS PGothic" charset="0"/>
            </a:endParaRPr>
          </a:p>
          <a:p>
            <a:pPr eaLnBrk="1" hangingPunct="1"/>
            <a:r>
              <a:rPr lang="tr-TR" sz="3200" dirty="0" err="1">
                <a:ea typeface="MS PGothic" charset="0"/>
              </a:rPr>
              <a:t>Duopoly</a:t>
            </a:r>
            <a:r>
              <a:rPr lang="tr-TR" sz="3200" dirty="0">
                <a:ea typeface="MS PGothic" charset="0"/>
              </a:rPr>
              <a:t> </a:t>
            </a:r>
            <a:r>
              <a:rPr lang="tr-TR" sz="3200" dirty="0" err="1">
                <a:ea typeface="MS PGothic" charset="0"/>
              </a:rPr>
              <a:t>behavior</a:t>
            </a:r>
            <a:endParaRPr lang="tr-TR" sz="3200" dirty="0">
              <a:ea typeface="MS PGothic" charset="0"/>
            </a:endParaRPr>
          </a:p>
          <a:p>
            <a:pPr lvl="1" eaLnBrk="1" hangingPunct="1"/>
            <a:r>
              <a:rPr lang="tr-TR" sz="2800" dirty="0" err="1">
                <a:ea typeface="MS PGothic" charset="0"/>
              </a:rPr>
              <a:t>Firms</a:t>
            </a:r>
            <a:r>
              <a:rPr lang="tr-TR" sz="2800" dirty="0">
                <a:ea typeface="MS PGothic" charset="0"/>
              </a:rPr>
              <a:t> </a:t>
            </a:r>
            <a:r>
              <a:rPr lang="tr-TR" sz="2800" dirty="0" err="1">
                <a:ea typeface="MS PGothic" charset="0"/>
              </a:rPr>
              <a:t>feel</a:t>
            </a:r>
            <a:r>
              <a:rPr lang="tr-TR" sz="2800" dirty="0">
                <a:ea typeface="MS PGothic" charset="0"/>
              </a:rPr>
              <a:t> </a:t>
            </a:r>
            <a:r>
              <a:rPr lang="tr-TR" sz="2800" dirty="0" err="1">
                <a:ea typeface="MS PGothic" charset="0"/>
              </a:rPr>
              <a:t>competitive</a:t>
            </a:r>
            <a:r>
              <a:rPr lang="tr-TR" sz="2800" dirty="0">
                <a:ea typeface="MS PGothic" charset="0"/>
              </a:rPr>
              <a:t> </a:t>
            </a:r>
            <a:r>
              <a:rPr lang="tr-TR" sz="2800" dirty="0" err="1">
                <a:ea typeface="MS PGothic" charset="0"/>
              </a:rPr>
              <a:t>pressure</a:t>
            </a:r>
            <a:r>
              <a:rPr lang="tr-TR" sz="2800" dirty="0">
                <a:ea typeface="MS PGothic" charset="0"/>
              </a:rPr>
              <a:t>, but can </a:t>
            </a:r>
            <a:r>
              <a:rPr lang="tr-TR" sz="2800" dirty="0" err="1">
                <a:ea typeface="MS PGothic" charset="0"/>
              </a:rPr>
              <a:t>enjoy</a:t>
            </a:r>
            <a:r>
              <a:rPr lang="tr-TR" sz="2800" dirty="0">
                <a:ea typeface="MS PGothic" charset="0"/>
              </a:rPr>
              <a:t> </a:t>
            </a:r>
            <a:r>
              <a:rPr lang="tr-TR" sz="2800" dirty="0" err="1">
                <a:ea typeface="MS PGothic" charset="0"/>
              </a:rPr>
              <a:t>advantages</a:t>
            </a:r>
            <a:r>
              <a:rPr lang="tr-TR" sz="2800" dirty="0">
                <a:ea typeface="MS PGothic" charset="0"/>
              </a:rPr>
              <a:t> of market </a:t>
            </a:r>
            <a:r>
              <a:rPr lang="tr-TR" sz="2800" dirty="0" err="1">
                <a:ea typeface="MS PGothic" charset="0"/>
              </a:rPr>
              <a:t>power</a:t>
            </a:r>
            <a:r>
              <a:rPr lang="tr-TR" sz="2800" dirty="0">
                <a:ea typeface="MS PGothic" charset="0"/>
              </a:rPr>
              <a:t>.</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may</a:t>
            </a:r>
            <a:r>
              <a:rPr lang="tr-TR" sz="2800" dirty="0">
                <a:ea typeface="MS PGothic" charset="0"/>
              </a:rPr>
              <a:t> </a:t>
            </a:r>
            <a:r>
              <a:rPr lang="tr-TR" sz="2800" dirty="0" err="1">
                <a:ea typeface="MS PGothic" charset="0"/>
              </a:rPr>
              <a:t>have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incentive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ability</a:t>
            </a:r>
            <a:r>
              <a:rPr lang="tr-TR" sz="2800" dirty="0">
                <a:ea typeface="MS PGothic" charset="0"/>
              </a:rPr>
              <a:t> </a:t>
            </a:r>
            <a:r>
              <a:rPr lang="tr-TR" sz="2800" dirty="0" err="1">
                <a:ea typeface="MS PGothic" charset="0"/>
              </a:rPr>
              <a:t>to</a:t>
            </a:r>
            <a:r>
              <a:rPr lang="tr-TR" sz="2800" dirty="0">
                <a:ea typeface="MS PGothic" charset="0"/>
              </a:rPr>
              <a:t> </a:t>
            </a:r>
            <a:r>
              <a:rPr lang="tr-TR" sz="2800" dirty="0" err="1">
                <a:ea typeface="MS PGothic" charset="0"/>
              </a:rPr>
              <a:t>cooperate</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collude</a:t>
            </a:r>
            <a:r>
              <a:rPr lang="tr-TR" sz="2800" dirty="0">
                <a:ea typeface="MS PGothic" charset="0"/>
              </a:rPr>
              <a:t>.</a:t>
            </a:r>
          </a:p>
        </p:txBody>
      </p:sp>
    </p:spTree>
    <p:extLst>
      <p:ext uri="{BB962C8B-B14F-4D97-AF65-F5344CB8AC3E}">
        <p14:creationId xmlns:p14="http://schemas.microsoft.com/office/powerpoint/2010/main" val="379327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7" dur="500"/>
                                        <p:tgtEl>
                                          <p:spTgt spid="122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5" dur="500"/>
                                        <p:tgtEl>
                                          <p:spTgt spid="12291">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checkerboard(across)">
                                      <p:cBhvr>
                                        <p:cTn id="18"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45"/>
            <a:ext cx="10972800" cy="1527175"/>
          </a:xfrm>
        </p:spPr>
        <p:txBody>
          <a:bodyPr/>
          <a:lstStyle/>
          <a:p>
            <a:pPr algn="l"/>
            <a:r>
              <a:rPr lang="tr-TR" b="1">
                <a:ea typeface="MS PGothic" charset="0"/>
              </a:rPr>
              <a:t>Duopoly</a:t>
            </a:r>
            <a:endParaRPr lang="tr-TR" b="1" dirty="0">
              <a:ea typeface="MS PGothic" charset="0"/>
            </a:endParaRPr>
          </a:p>
        </p:txBody>
      </p:sp>
      <p:sp>
        <p:nvSpPr>
          <p:cNvPr id="13315" name="Content Placeholder 2"/>
          <p:cNvSpPr>
            <a:spLocks noGrp="1"/>
          </p:cNvSpPr>
          <p:nvPr>
            <p:ph idx="1"/>
          </p:nvPr>
        </p:nvSpPr>
        <p:spPr>
          <a:xfrm>
            <a:off x="609600" y="1647825"/>
            <a:ext cx="10972800" cy="4895850"/>
          </a:xfrm>
        </p:spPr>
        <p:txBody>
          <a:bodyPr/>
          <a:lstStyle/>
          <a:p>
            <a:pPr eaLnBrk="1" hangingPunct="1"/>
            <a:r>
              <a:rPr lang="tr-TR" sz="3200" dirty="0" err="1">
                <a:ea typeface="MS PGothic" charset="0"/>
              </a:rPr>
              <a:t>Collusion</a:t>
            </a:r>
            <a:endParaRPr lang="tr-TR" sz="3200" dirty="0">
              <a:ea typeface="MS PGothic" charset="0"/>
            </a:endParaRPr>
          </a:p>
          <a:p>
            <a:pPr lvl="1" eaLnBrk="1" hangingPunct="1"/>
            <a:r>
              <a:rPr lang="tr-TR" sz="2800" dirty="0" err="1">
                <a:ea typeface="MS PGothic" charset="0"/>
              </a:rPr>
              <a:t>Agreement</a:t>
            </a:r>
            <a:r>
              <a:rPr lang="tr-TR" sz="2800" dirty="0">
                <a:ea typeface="MS PGothic" charset="0"/>
              </a:rPr>
              <a:t> </a:t>
            </a:r>
            <a:r>
              <a:rPr lang="tr-TR" sz="2800" dirty="0" err="1">
                <a:ea typeface="MS PGothic" charset="0"/>
              </a:rPr>
              <a:t>among</a:t>
            </a:r>
            <a:r>
              <a:rPr lang="tr-TR" sz="2800" dirty="0">
                <a:ea typeface="MS PGothic" charset="0"/>
              </a:rPr>
              <a:t> </a:t>
            </a:r>
            <a:r>
              <a:rPr lang="tr-TR" sz="2800" dirty="0" err="1">
                <a:ea typeface="MS PGothic" charset="0"/>
              </a:rPr>
              <a:t>rivals</a:t>
            </a:r>
            <a:r>
              <a:rPr lang="tr-TR" sz="2800" dirty="0">
                <a:ea typeface="MS PGothic" charset="0"/>
              </a:rPr>
              <a:t> </a:t>
            </a:r>
            <a:r>
              <a:rPr lang="tr-TR" sz="2800" dirty="0" err="1">
                <a:ea typeface="MS PGothic" charset="0"/>
              </a:rPr>
              <a:t>specifying</a:t>
            </a:r>
            <a:r>
              <a:rPr lang="tr-TR" sz="2800" dirty="0">
                <a:ea typeface="MS PGothic" charset="0"/>
              </a:rPr>
              <a:t> </a:t>
            </a:r>
            <a:r>
              <a:rPr lang="tr-TR" sz="2800" dirty="0" err="1">
                <a:ea typeface="MS PGothic" charset="0"/>
              </a:rPr>
              <a:t>prices</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quantities</a:t>
            </a:r>
            <a:endParaRPr lang="tr-TR" sz="2800" dirty="0">
              <a:ea typeface="MS PGothic" charset="0"/>
            </a:endParaRPr>
          </a:p>
          <a:p>
            <a:pPr lvl="1" eaLnBrk="1" hangingPunct="1"/>
            <a:r>
              <a:rPr lang="tr-TR" sz="2800" dirty="0" err="1">
                <a:ea typeface="MS PGothic" charset="0"/>
              </a:rPr>
              <a:t>Firms</a:t>
            </a:r>
            <a:r>
              <a:rPr lang="tr-TR" sz="2800" dirty="0">
                <a:ea typeface="MS PGothic" charset="0"/>
              </a:rPr>
              <a:t> ask: </a:t>
            </a:r>
            <a:r>
              <a:rPr lang="tr-TR" altLang="ja-JP" sz="2800" dirty="0">
                <a:ea typeface="MS PGothic" charset="0"/>
              </a:rPr>
              <a:t>"</a:t>
            </a:r>
            <a:r>
              <a:rPr lang="tr-TR" altLang="ja-JP" sz="2800" dirty="0" err="1">
                <a:ea typeface="MS PGothic" charset="0"/>
              </a:rPr>
              <a:t>What</a:t>
            </a:r>
            <a:r>
              <a:rPr lang="tr-TR" altLang="ja-JP" sz="2800" dirty="0">
                <a:ea typeface="MS PGothic" charset="0"/>
              </a:rPr>
              <a:t> </a:t>
            </a:r>
            <a:r>
              <a:rPr lang="tr-TR" altLang="ja-JP" sz="2800" dirty="0" err="1">
                <a:ea typeface="MS PGothic" charset="0"/>
              </a:rPr>
              <a:t>would</a:t>
            </a:r>
            <a:r>
              <a:rPr lang="tr-TR" altLang="ja-JP" sz="2800" dirty="0">
                <a:ea typeface="MS PGothic" charset="0"/>
              </a:rPr>
              <a:t> a </a:t>
            </a:r>
            <a:r>
              <a:rPr lang="tr-TR" altLang="ja-JP" sz="2800" dirty="0" err="1">
                <a:ea typeface="MS PGothic" charset="0"/>
              </a:rPr>
              <a:t>monopoly</a:t>
            </a:r>
            <a:r>
              <a:rPr lang="tr-TR" altLang="ja-JP" sz="2800" dirty="0">
                <a:ea typeface="MS PGothic" charset="0"/>
              </a:rPr>
              <a:t> do?"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then</a:t>
            </a:r>
            <a:r>
              <a:rPr lang="tr-TR" altLang="ja-JP" sz="2800" dirty="0">
                <a:ea typeface="MS PGothic" charset="0"/>
              </a:rPr>
              <a:t> do </a:t>
            </a:r>
            <a:r>
              <a:rPr lang="tr-TR" altLang="ja-JP" sz="2800" dirty="0" err="1">
                <a:ea typeface="MS PGothic" charset="0"/>
              </a:rPr>
              <a:t>that</a:t>
            </a:r>
            <a:r>
              <a:rPr lang="tr-TR" altLang="ja-JP" sz="2800" dirty="0">
                <a:ea typeface="MS PGothic" charset="0"/>
              </a:rPr>
              <a:t> </a:t>
            </a:r>
            <a:r>
              <a:rPr lang="tr-TR" altLang="ja-JP" sz="2800" dirty="0" err="1">
                <a:ea typeface="MS PGothic" charset="0"/>
              </a:rPr>
              <a:t>action</a:t>
            </a:r>
            <a:r>
              <a:rPr lang="tr-TR" altLang="ja-JP" sz="2800" dirty="0">
                <a:ea typeface="MS PGothic" charset="0"/>
              </a:rPr>
              <a:t>.</a:t>
            </a:r>
          </a:p>
          <a:p>
            <a:pPr eaLnBrk="1" hangingPunct="1"/>
            <a:r>
              <a:rPr lang="tr-TR" sz="3200" dirty="0" err="1">
                <a:ea typeface="MS PGothic" charset="0"/>
              </a:rPr>
              <a:t>Cartel</a:t>
            </a:r>
            <a:endParaRPr lang="tr-TR" sz="3200" dirty="0">
              <a:ea typeface="MS PGothic" charset="0"/>
            </a:endParaRPr>
          </a:p>
          <a:p>
            <a:pPr lvl="1" eaLnBrk="1" hangingPunct="1"/>
            <a:r>
              <a:rPr lang="tr-TR" sz="2800" dirty="0" err="1">
                <a:ea typeface="MS PGothic" charset="0"/>
              </a:rPr>
              <a:t>Two</a:t>
            </a:r>
            <a:r>
              <a:rPr lang="tr-TR" sz="2800" dirty="0">
                <a:ea typeface="MS PGothic" charset="0"/>
              </a:rPr>
              <a:t> </a:t>
            </a:r>
            <a:r>
              <a:rPr lang="tr-TR" sz="2800" dirty="0" err="1">
                <a:ea typeface="MS PGothic" charset="0"/>
              </a:rPr>
              <a:t>or</a:t>
            </a:r>
            <a:r>
              <a:rPr lang="tr-TR" sz="2800" dirty="0">
                <a:ea typeface="MS PGothic" charset="0"/>
              </a:rPr>
              <a:t> </a:t>
            </a:r>
            <a:r>
              <a:rPr lang="tr-TR" sz="2800" dirty="0" err="1">
                <a:ea typeface="MS PGothic" charset="0"/>
              </a:rPr>
              <a:t>more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acting</a:t>
            </a:r>
            <a:r>
              <a:rPr lang="tr-TR" sz="2800" dirty="0">
                <a:ea typeface="MS PGothic" charset="0"/>
              </a:rPr>
              <a:t> in </a:t>
            </a:r>
            <a:r>
              <a:rPr lang="tr-TR" sz="2800" dirty="0" err="1">
                <a:ea typeface="MS PGothic" charset="0"/>
              </a:rPr>
              <a:t>unison</a:t>
            </a:r>
            <a:r>
              <a:rPr lang="tr-TR" sz="2800" dirty="0">
                <a:ea typeface="MS PGothic" charset="0"/>
              </a:rPr>
              <a:t> </a:t>
            </a:r>
            <a:r>
              <a:rPr lang="tr-TR" sz="2800" dirty="0" err="1">
                <a:ea typeface="MS PGothic" charset="0"/>
              </a:rPr>
              <a:t>to</a:t>
            </a:r>
            <a:r>
              <a:rPr lang="tr-TR" sz="2800" dirty="0">
                <a:ea typeface="MS PGothic" charset="0"/>
              </a:rPr>
              <a:t> form a </a:t>
            </a:r>
            <a:r>
              <a:rPr lang="tr-TR" sz="2800" dirty="0" err="1">
                <a:ea typeface="MS PGothic" charset="0"/>
              </a:rPr>
              <a:t>joint</a:t>
            </a:r>
            <a:r>
              <a:rPr lang="tr-TR" sz="2800" dirty="0">
                <a:ea typeface="MS PGothic" charset="0"/>
              </a:rPr>
              <a:t> </a:t>
            </a:r>
            <a:r>
              <a:rPr lang="tr-TR" sz="2800" dirty="0" err="1">
                <a:ea typeface="MS PGothic" charset="0"/>
              </a:rPr>
              <a:t>monopoly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8986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7" dur="500"/>
                                        <p:tgtEl>
                                          <p:spTgt spid="1331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0" dur="500"/>
                                        <p:tgtEl>
                                          <p:spTgt spid="1331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5"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45"/>
            <a:ext cx="10972800" cy="1527175"/>
          </a:xfrm>
        </p:spPr>
        <p:txBody>
          <a:bodyPr/>
          <a:lstStyle/>
          <a:p>
            <a:pPr algn="l"/>
            <a:r>
              <a:rPr lang="tr-TR" b="1">
                <a:ea typeface="MS PGothic" charset="0"/>
              </a:rPr>
              <a:t>Cartels</a:t>
            </a:r>
            <a:endParaRPr lang="tr-TR" b="1" dirty="0">
              <a:ea typeface="MS PGothic" charset="0"/>
            </a:endParaRPr>
          </a:p>
        </p:txBody>
      </p:sp>
      <p:sp>
        <p:nvSpPr>
          <p:cNvPr id="1433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Cartels</a:t>
            </a:r>
            <a:r>
              <a:rPr lang="tr-TR" sz="3200" dirty="0">
                <a:ea typeface="MS PGothic" charset="0"/>
              </a:rPr>
              <a:t> </a:t>
            </a:r>
            <a:r>
              <a:rPr lang="tr-TR" sz="3200" dirty="0" err="1">
                <a:ea typeface="MS PGothic" charset="0"/>
              </a:rPr>
              <a:t>tend</a:t>
            </a:r>
            <a:r>
              <a:rPr lang="tr-TR" sz="3200" dirty="0">
                <a:ea typeface="MS PGothic" charset="0"/>
              </a:rPr>
              <a:t> </a:t>
            </a:r>
            <a:r>
              <a:rPr lang="tr-TR" sz="3200" dirty="0" err="1">
                <a:ea typeface="MS PGothic" charset="0"/>
              </a:rPr>
              <a:t>to</a:t>
            </a:r>
            <a:r>
              <a:rPr lang="tr-TR" sz="3200" dirty="0">
                <a:ea typeface="MS PGothic" charset="0"/>
              </a:rPr>
              <a:t> be </a:t>
            </a:r>
            <a:r>
              <a:rPr lang="tr-TR" sz="3200" dirty="0" err="1">
                <a:ea typeface="MS PGothic" charset="0"/>
              </a:rPr>
              <a:t>unstable</a:t>
            </a:r>
            <a:r>
              <a:rPr lang="tr-TR" sz="3200" dirty="0">
                <a:ea typeface="MS PGothic" charset="0"/>
              </a:rPr>
              <a:t> </a:t>
            </a:r>
            <a:r>
              <a:rPr lang="tr-TR" sz="3200" dirty="0" err="1">
                <a:ea typeface="MS PGothic" charset="0"/>
              </a:rPr>
              <a:t>over</a:t>
            </a:r>
            <a:r>
              <a:rPr lang="tr-TR" sz="3200" dirty="0">
                <a:ea typeface="MS PGothic" charset="0"/>
              </a:rPr>
              <a:t> a </a:t>
            </a:r>
            <a:r>
              <a:rPr lang="tr-TR" sz="3200" dirty="0" err="1">
                <a:ea typeface="MS PGothic" charset="0"/>
              </a:rPr>
              <a:t>long</a:t>
            </a:r>
            <a:r>
              <a:rPr lang="tr-TR" sz="3200" dirty="0">
                <a:ea typeface="MS PGothic" charset="0"/>
              </a:rPr>
              <a:t> </a:t>
            </a:r>
            <a:r>
              <a:rPr lang="tr-TR" sz="3200" dirty="0" err="1">
                <a:ea typeface="MS PGothic" charset="0"/>
              </a:rPr>
              <a:t>period</a:t>
            </a:r>
            <a:r>
              <a:rPr lang="tr-TR" sz="3200" dirty="0">
                <a:ea typeface="MS PGothic" charset="0"/>
              </a:rPr>
              <a:t> of time. </a:t>
            </a:r>
            <a:r>
              <a:rPr lang="tr-TR" sz="3200" dirty="0" err="1">
                <a:ea typeface="MS PGothic" charset="0"/>
              </a:rPr>
              <a:t>Why</a:t>
            </a:r>
            <a:r>
              <a:rPr lang="tr-TR" sz="3200" dirty="0">
                <a:ea typeface="MS PGothic" charset="0"/>
              </a:rPr>
              <a:t>?</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sz="2800" dirty="0">
                <a:ea typeface="MS PGothic" charset="0"/>
              </a:rPr>
              <a:t> in </a:t>
            </a:r>
            <a:r>
              <a:rPr lang="tr-TR" sz="2800" dirty="0" err="1">
                <a:ea typeface="MS PGothic" charset="0"/>
              </a:rPr>
              <a:t>the</a:t>
            </a:r>
            <a:r>
              <a:rPr lang="tr-TR" sz="2800" dirty="0">
                <a:ea typeface="MS PGothic" charset="0"/>
              </a:rPr>
              <a:t> </a:t>
            </a:r>
            <a:r>
              <a:rPr lang="tr-TR" sz="2800" dirty="0" err="1">
                <a:ea typeface="MS PGothic" charset="0"/>
              </a:rPr>
              <a:t>cartel</a:t>
            </a:r>
            <a:r>
              <a:rPr lang="tr-TR" sz="2800" dirty="0">
                <a:ea typeface="MS PGothic" charset="0"/>
              </a:rPr>
              <a:t> </a:t>
            </a:r>
            <a:r>
              <a:rPr lang="tr-TR" sz="2800" dirty="0" err="1">
                <a:ea typeface="MS PGothic" charset="0"/>
              </a:rPr>
              <a:t>often</a:t>
            </a:r>
            <a:r>
              <a:rPr lang="tr-TR" sz="2800" dirty="0">
                <a:ea typeface="MS PGothic" charset="0"/>
              </a:rPr>
              <a:t> has an </a:t>
            </a:r>
            <a:r>
              <a:rPr lang="tr-TR" sz="2800" dirty="0" err="1">
                <a:ea typeface="MS PGothic" charset="0"/>
              </a:rPr>
              <a:t>incentive</a:t>
            </a:r>
            <a:r>
              <a:rPr lang="tr-TR" sz="2800" dirty="0">
                <a:ea typeface="MS PGothic" charset="0"/>
              </a:rPr>
              <a:t> </a:t>
            </a:r>
            <a:r>
              <a:rPr lang="tr-TR" sz="2800" dirty="0" err="1">
                <a:ea typeface="MS PGothic" charset="0"/>
              </a:rPr>
              <a:t>to</a:t>
            </a:r>
            <a:r>
              <a:rPr lang="tr-TR" sz="2800" dirty="0">
                <a:ea typeface="MS PGothic" charset="0"/>
              </a:rPr>
              <a:t> </a:t>
            </a:r>
            <a:r>
              <a:rPr lang="tr-TR" altLang="ja-JP" sz="2800" dirty="0">
                <a:ea typeface="MS PGothic" charset="0"/>
              </a:rPr>
              <a:t>"</a:t>
            </a:r>
            <a:r>
              <a:rPr lang="tr-TR" altLang="ja-JP" sz="2800" dirty="0" err="1">
                <a:ea typeface="MS PGothic" charset="0"/>
              </a:rPr>
              <a:t>cheat</a:t>
            </a:r>
            <a:r>
              <a:rPr lang="tr-TR" altLang="ja-JP" sz="2800" dirty="0">
                <a:ea typeface="MS PGothic" charset="0"/>
              </a:rPr>
              <a:t>."</a:t>
            </a:r>
          </a:p>
          <a:p>
            <a:pPr lvl="1" eaLnBrk="1" hangingPunct="1"/>
            <a:r>
              <a:rPr lang="tr-TR" sz="2800" dirty="0" err="1">
                <a:ea typeface="MS PGothic" charset="0"/>
              </a:rPr>
              <a:t>Could</a:t>
            </a:r>
            <a:r>
              <a:rPr lang="tr-TR" sz="2800" dirty="0">
                <a:ea typeface="MS PGothic" charset="0"/>
              </a:rPr>
              <a:t> </a:t>
            </a:r>
            <a:r>
              <a:rPr lang="tr-TR" sz="2800" dirty="0" err="1">
                <a:ea typeface="MS PGothic" charset="0"/>
              </a:rPr>
              <a:t>occur</a:t>
            </a:r>
            <a:r>
              <a:rPr lang="tr-TR" sz="2800" dirty="0">
                <a:ea typeface="MS PGothic" charset="0"/>
              </a:rPr>
              <a:t> </a:t>
            </a:r>
            <a:r>
              <a:rPr lang="tr-TR" sz="2800" dirty="0" err="1">
                <a:ea typeface="MS PGothic" charset="0"/>
              </a:rPr>
              <a:t>by</a:t>
            </a:r>
            <a:r>
              <a:rPr lang="tr-TR" sz="2800" dirty="0">
                <a:ea typeface="MS PGothic" charset="0"/>
              </a:rPr>
              <a:t>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lowering</a:t>
            </a:r>
            <a:r>
              <a:rPr lang="tr-TR" sz="2800" dirty="0">
                <a:ea typeface="MS PGothic" charset="0"/>
              </a:rPr>
              <a:t> </a:t>
            </a:r>
            <a:r>
              <a:rPr lang="tr-TR" sz="2800" dirty="0" err="1">
                <a:ea typeface="MS PGothic" charset="0"/>
              </a:rPr>
              <a:t>its</a:t>
            </a:r>
            <a:r>
              <a:rPr lang="tr-TR" sz="2800" dirty="0">
                <a:ea typeface="MS PGothic" charset="0"/>
              </a:rPr>
              <a:t> </a:t>
            </a:r>
            <a:r>
              <a:rPr lang="tr-TR" sz="2800" dirty="0" err="1">
                <a:ea typeface="MS PGothic" charset="0"/>
              </a:rPr>
              <a:t>price</a:t>
            </a:r>
            <a:endParaRPr lang="tr-TR" sz="2800" dirty="0">
              <a:ea typeface="MS PGothic" charset="0"/>
            </a:endParaRPr>
          </a:p>
          <a:p>
            <a:pPr lvl="1" eaLnBrk="1" hangingPunct="1"/>
            <a:r>
              <a:rPr lang="tr-TR" sz="2800" dirty="0" err="1">
                <a:ea typeface="MS PGothic" charset="0"/>
              </a:rPr>
              <a:t>Firm</a:t>
            </a:r>
            <a:r>
              <a:rPr lang="tr-TR" sz="2800" dirty="0">
                <a:ea typeface="MS PGothic" charset="0"/>
              </a:rPr>
              <a:t> </a:t>
            </a:r>
            <a:r>
              <a:rPr lang="tr-TR" sz="2800" dirty="0" err="1">
                <a:ea typeface="MS PGothic" charset="0"/>
              </a:rPr>
              <a:t>could</a:t>
            </a:r>
            <a:r>
              <a:rPr lang="tr-TR" sz="2800" dirty="0">
                <a:ea typeface="MS PGothic" charset="0"/>
              </a:rPr>
              <a:t> </a:t>
            </a:r>
            <a:r>
              <a:rPr lang="tr-TR" sz="2800" dirty="0" err="1">
                <a:ea typeface="MS PGothic" charset="0"/>
              </a:rPr>
              <a:t>also</a:t>
            </a:r>
            <a:r>
              <a:rPr lang="tr-TR" sz="2800" dirty="0">
                <a:ea typeface="MS PGothic" charset="0"/>
              </a:rPr>
              <a:t> </a:t>
            </a:r>
            <a:r>
              <a:rPr lang="tr-TR" sz="2800" dirty="0" err="1">
                <a:ea typeface="MS PGothic" charset="0"/>
              </a:rPr>
              <a:t>overproduce</a:t>
            </a:r>
            <a:r>
              <a:rPr lang="tr-TR" sz="2800" dirty="0">
                <a:ea typeface="MS PGothic" charset="0"/>
              </a:rPr>
              <a:t> </a:t>
            </a:r>
            <a:r>
              <a:rPr lang="tr-TR" sz="2800" dirty="0" err="1">
                <a:ea typeface="MS PGothic" charset="0"/>
              </a:rPr>
              <a:t>output</a:t>
            </a:r>
            <a:r>
              <a:rPr lang="tr-TR" sz="2800" dirty="0">
                <a:ea typeface="MS PGothic" charset="0"/>
              </a:rPr>
              <a:t> (in </a:t>
            </a:r>
            <a:r>
              <a:rPr lang="tr-TR" sz="2800" dirty="0" err="1">
                <a:ea typeface="MS PGothic" charset="0"/>
              </a:rPr>
              <a:t>situations</a:t>
            </a:r>
            <a:r>
              <a:rPr lang="tr-TR" sz="2800" dirty="0">
                <a:ea typeface="MS PGothic" charset="0"/>
              </a:rPr>
              <a:t> </a:t>
            </a:r>
            <a:r>
              <a:rPr lang="tr-TR" sz="2800" dirty="0" err="1">
                <a:ea typeface="MS PGothic" charset="0"/>
              </a:rPr>
              <a:t>with</a:t>
            </a:r>
            <a:r>
              <a:rPr lang="tr-TR" sz="2800" dirty="0">
                <a:ea typeface="MS PGothic" charset="0"/>
              </a:rPr>
              <a:t> </a:t>
            </a:r>
            <a:r>
              <a:rPr lang="tr-TR" sz="2800" dirty="0" err="1">
                <a:ea typeface="MS PGothic" charset="0"/>
              </a:rPr>
              <a:t>homogenous</a:t>
            </a:r>
            <a:r>
              <a:rPr lang="tr-TR" sz="2800" dirty="0">
                <a:ea typeface="MS PGothic" charset="0"/>
              </a:rPr>
              <a:t> </a:t>
            </a:r>
            <a:r>
              <a:rPr lang="tr-TR" sz="2800" dirty="0" err="1">
                <a:ea typeface="MS PGothic" charset="0"/>
              </a:rPr>
              <a:t>output</a:t>
            </a:r>
            <a:r>
              <a:rPr lang="tr-TR" sz="2800" dirty="0">
                <a:ea typeface="MS PGothic" charset="0"/>
              </a:rPr>
              <a:t>, </a:t>
            </a:r>
            <a:r>
              <a:rPr lang="tr-TR" sz="2800" dirty="0" err="1">
                <a:ea typeface="MS PGothic" charset="0"/>
              </a:rPr>
              <a:t>such</a:t>
            </a:r>
            <a:r>
              <a:rPr lang="tr-TR" sz="2800" dirty="0">
                <a:ea typeface="MS PGothic" charset="0"/>
              </a:rPr>
              <a:t> as </a:t>
            </a:r>
            <a:r>
              <a:rPr lang="tr-TR" sz="2800" dirty="0" err="1">
                <a:ea typeface="MS PGothic" charset="0"/>
              </a:rPr>
              <a:t>oil</a:t>
            </a:r>
            <a:r>
              <a:rPr lang="tr-TR" sz="2800" dirty="0">
                <a:ea typeface="MS PGothic" charset="0"/>
              </a:rPr>
              <a:t> </a:t>
            </a:r>
            <a:r>
              <a:rPr lang="tr-TR" sz="2800" dirty="0" err="1">
                <a:ea typeface="MS PGothic" charset="0"/>
              </a:rPr>
              <a:t>cartels</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2083374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checkerboard(across)">
                                      <p:cBhvr>
                                        <p:cTn id="7" dur="500"/>
                                        <p:tgtEl>
                                          <p:spTgt spid="1433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checkerboard(across)">
                                      <p:cBhvr>
                                        <p:cTn id="10" dur="500"/>
                                        <p:tgtEl>
                                          <p:spTgt spid="1433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animEffect transition="in" filter="checkerboard(across)">
                                      <p:cBhvr>
                                        <p:cTn id="13"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67" y="381001"/>
            <a:ext cx="9279467" cy="609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1238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Perfect Competition vs. Monopoly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5411"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Assume</a:t>
            </a:r>
            <a:r>
              <a:rPr lang="tr-TR" sz="2400" dirty="0">
                <a:ea typeface="MS PGothic" charset="0"/>
              </a:rPr>
              <a:t> MC = 0</a:t>
            </a:r>
          </a:p>
          <a:p>
            <a:pPr eaLnBrk="1" hangingPunct="1"/>
            <a:r>
              <a:rPr lang="tr-TR" sz="2400" dirty="0">
                <a:ea typeface="MS PGothic" charset="0"/>
              </a:rPr>
              <a:t>Perfect </a:t>
            </a:r>
            <a:r>
              <a:rPr lang="tr-TR" sz="2400" dirty="0" err="1">
                <a:ea typeface="MS PGothic" charset="0"/>
              </a:rPr>
              <a:t>Competition</a:t>
            </a:r>
            <a:endParaRPr lang="tr-TR" sz="2400" dirty="0">
              <a:ea typeface="MS PGothic" charset="0"/>
            </a:endParaRPr>
          </a:p>
          <a:p>
            <a:pPr lvl="1" eaLnBrk="1" hangingPunct="1"/>
            <a:r>
              <a:rPr lang="tr-TR" sz="2000" dirty="0" err="1">
                <a:ea typeface="MS PGothic" charset="0"/>
              </a:rPr>
              <a:t>Result</a:t>
            </a:r>
            <a:r>
              <a:rPr lang="tr-TR" sz="2000" dirty="0">
                <a:ea typeface="MS PGothic" charset="0"/>
              </a:rPr>
              <a:t>:  P = MC</a:t>
            </a:r>
          </a:p>
          <a:p>
            <a:pPr lvl="1" eaLnBrk="1" hangingPunct="1"/>
            <a:r>
              <a:rPr lang="tr-TR" sz="2000" dirty="0">
                <a:ea typeface="MS PGothic" charset="0"/>
              </a:rPr>
              <a:t>P = $0</a:t>
            </a:r>
          </a:p>
          <a:p>
            <a:pPr lvl="1" eaLnBrk="1" hangingPunct="1"/>
            <a:r>
              <a:rPr lang="tr-TR" sz="2000" dirty="0" err="1">
                <a:ea typeface="MS PGothic" charset="0"/>
              </a:rPr>
              <a:t>Q</a:t>
            </a:r>
            <a:r>
              <a:rPr lang="tr-TR" sz="2000" dirty="0">
                <a:ea typeface="MS PGothic" charset="0"/>
              </a:rPr>
              <a:t> = 1,200</a:t>
            </a:r>
          </a:p>
          <a:p>
            <a:pPr lvl="1" eaLnBrk="1" hangingPunct="1"/>
            <a:r>
              <a:rPr lang="tr-TR" sz="2000" dirty="0" err="1">
                <a:ea typeface="MS PGothic" charset="0"/>
              </a:rPr>
              <a:t>Socially</a:t>
            </a:r>
            <a:r>
              <a:rPr lang="tr-TR" sz="2000" dirty="0">
                <a:ea typeface="MS PGothic" charset="0"/>
              </a:rPr>
              <a:t> </a:t>
            </a:r>
            <a:r>
              <a:rPr lang="tr-TR" sz="2000" dirty="0" err="1">
                <a:ea typeface="MS PGothic" charset="0"/>
              </a:rPr>
              <a:t>efficient</a:t>
            </a:r>
            <a:endParaRPr lang="tr-TR" sz="2000" dirty="0">
              <a:ea typeface="MS PGothic" charset="0"/>
            </a:endParaRPr>
          </a:p>
          <a:p>
            <a:pPr eaLnBrk="1" hangingPunct="1"/>
            <a:r>
              <a:rPr lang="tr-TR" sz="2400" dirty="0" err="1">
                <a:ea typeface="MS PGothic" charset="0"/>
              </a:rPr>
              <a:t>Monopoly</a:t>
            </a:r>
            <a:endParaRPr lang="tr-TR" sz="2400" dirty="0">
              <a:ea typeface="MS PGothic" charset="0"/>
            </a:endParaRPr>
          </a:p>
          <a:p>
            <a:pPr lvl="1" eaLnBrk="1" hangingPunct="1"/>
            <a:r>
              <a:rPr lang="tr-TR" sz="2000" dirty="0">
                <a:ea typeface="MS PGothic" charset="0"/>
              </a:rPr>
              <a:t>No </a:t>
            </a:r>
            <a:r>
              <a:rPr lang="tr-TR" sz="2000" dirty="0" err="1">
                <a:ea typeface="MS PGothic" charset="0"/>
              </a:rPr>
              <a:t>competition</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drive</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down</a:t>
            </a:r>
            <a:endParaRPr lang="tr-TR" sz="20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a:t>
            </a:r>
          </a:p>
          <a:p>
            <a:pPr lvl="1" eaLnBrk="1" hangingPunct="1"/>
            <a:r>
              <a:rPr lang="tr-TR" sz="2000" dirty="0" err="1">
                <a:ea typeface="MS PGothic" charset="0"/>
              </a:rPr>
              <a:t>Loss</a:t>
            </a:r>
            <a:r>
              <a:rPr lang="tr-TR" sz="2000" dirty="0">
                <a:ea typeface="MS PGothic" charset="0"/>
              </a:rPr>
              <a:t> of </a:t>
            </a:r>
            <a:r>
              <a:rPr lang="tr-TR" sz="2000" dirty="0" err="1">
                <a:ea typeface="MS PGothic" charset="0"/>
              </a:rPr>
              <a:t>efficiency</a:t>
            </a:r>
            <a:r>
              <a:rPr lang="tr-TR" sz="2000" dirty="0">
                <a:ea typeface="MS PGothic" charset="0"/>
              </a:rPr>
              <a:t> </a:t>
            </a:r>
            <a:r>
              <a:rPr lang="tr-TR" sz="2000" dirty="0" err="1">
                <a:ea typeface="MS PGothic" charset="0"/>
              </a:rPr>
              <a:t>compared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competition</a:t>
            </a:r>
            <a:endParaRPr lang="tr-TR" sz="1600" dirty="0">
              <a:ea typeface="MS PGothic" charset="0"/>
            </a:endParaRPr>
          </a:p>
        </p:txBody>
      </p:sp>
      <p:sp>
        <p:nvSpPr>
          <p:cNvPr id="8" name="Rectangle 7"/>
          <p:cNvSpPr>
            <a:spLocks noChangeArrowheads="1"/>
          </p:cNvSpPr>
          <p:nvPr/>
        </p:nvSpPr>
        <p:spPr bwMode="auto">
          <a:xfrm>
            <a:off x="6199721" y="2152650"/>
            <a:ext cx="2752708" cy="446088"/>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9" name="Rectangle 8"/>
          <p:cNvSpPr>
            <a:spLocks noChangeArrowheads="1"/>
          </p:cNvSpPr>
          <p:nvPr/>
        </p:nvSpPr>
        <p:spPr bwMode="auto">
          <a:xfrm>
            <a:off x="158753" y="5951538"/>
            <a:ext cx="5357283" cy="304800"/>
          </a:xfrm>
          <a:prstGeom prst="rect">
            <a:avLst/>
          </a:prstGeom>
          <a:solidFill>
            <a:srgbClr val="00B05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0" name="Rectangle 9"/>
          <p:cNvSpPr>
            <a:spLocks noChangeArrowheads="1"/>
          </p:cNvSpPr>
          <p:nvPr/>
        </p:nvSpPr>
        <p:spPr bwMode="auto">
          <a:xfrm>
            <a:off x="125545" y="4291435"/>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11" name="Rectangle 10"/>
          <p:cNvSpPr>
            <a:spLocks noChangeArrowheads="1"/>
          </p:cNvSpPr>
          <p:nvPr/>
        </p:nvSpPr>
        <p:spPr bwMode="auto">
          <a:xfrm>
            <a:off x="6210321" y="4056108"/>
            <a:ext cx="1378078" cy="446087"/>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9811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411">
                                            <p:txEl>
                                              <p:pRg st="2" end="2"/>
                                            </p:txEl>
                                          </p:spTgt>
                                        </p:tgtEl>
                                        <p:attrNameLst>
                                          <p:attrName>style.visibility</p:attrName>
                                        </p:attrNameLst>
                                      </p:cBhvr>
                                      <p:to>
                                        <p:strVal val="visible"/>
                                      </p:to>
                                    </p:set>
                                    <p:animEffect transition="in" filter="checkerboard(across)">
                                      <p:cBhvr>
                                        <p:cTn id="7" dur="500"/>
                                        <p:tgtEl>
                                          <p:spTgt spid="15411">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411">
                                            <p:txEl>
                                              <p:pRg st="3" end="3"/>
                                            </p:txEl>
                                          </p:spTgt>
                                        </p:tgtEl>
                                        <p:attrNameLst>
                                          <p:attrName>style.visibility</p:attrName>
                                        </p:attrNameLst>
                                      </p:cBhvr>
                                      <p:to>
                                        <p:strVal val="visible"/>
                                      </p:to>
                                    </p:set>
                                    <p:animEffect transition="in" filter="checkerboard(across)">
                                      <p:cBhvr>
                                        <p:cTn id="10" dur="500"/>
                                        <p:tgtEl>
                                          <p:spTgt spid="15411">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411">
                                            <p:txEl>
                                              <p:pRg st="4" end="4"/>
                                            </p:txEl>
                                          </p:spTgt>
                                        </p:tgtEl>
                                        <p:attrNameLst>
                                          <p:attrName>style.visibility</p:attrName>
                                        </p:attrNameLst>
                                      </p:cBhvr>
                                      <p:to>
                                        <p:strVal val="visible"/>
                                      </p:to>
                                    </p:set>
                                    <p:animEffect transition="in" filter="checkerboard(across)">
                                      <p:cBhvr>
                                        <p:cTn id="13" dur="500"/>
                                        <p:tgtEl>
                                          <p:spTgt spid="15411">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411">
                                            <p:txEl>
                                              <p:pRg st="5" end="5"/>
                                            </p:txEl>
                                          </p:spTgt>
                                        </p:tgtEl>
                                        <p:attrNameLst>
                                          <p:attrName>style.visibility</p:attrName>
                                        </p:attrNameLst>
                                      </p:cBhvr>
                                      <p:to>
                                        <p:strVal val="visible"/>
                                      </p:to>
                                    </p:set>
                                    <p:animEffect transition="in" filter="checkerboard(across)">
                                      <p:cBhvr>
                                        <p:cTn id="16" dur="500"/>
                                        <p:tgtEl>
                                          <p:spTgt spid="15411">
                                            <p:txEl>
                                              <p:pRg st="5" end="5"/>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411">
                                            <p:txEl>
                                              <p:pRg st="7" end="7"/>
                                            </p:txEl>
                                          </p:spTgt>
                                        </p:tgtEl>
                                        <p:attrNameLst>
                                          <p:attrName>style.visibility</p:attrName>
                                        </p:attrNameLst>
                                      </p:cBhvr>
                                      <p:to>
                                        <p:strVal val="visible"/>
                                      </p:to>
                                    </p:set>
                                    <p:animEffect transition="in" filter="checkerboard(across)">
                                      <p:cBhvr>
                                        <p:cTn id="27" dur="500"/>
                                        <p:tgtEl>
                                          <p:spTgt spid="15411">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5411">
                                            <p:txEl>
                                              <p:pRg st="8" end="8"/>
                                            </p:txEl>
                                          </p:spTgt>
                                        </p:tgtEl>
                                        <p:attrNameLst>
                                          <p:attrName>style.visibility</p:attrName>
                                        </p:attrNameLst>
                                      </p:cBhvr>
                                      <p:to>
                                        <p:strVal val="visible"/>
                                      </p:to>
                                    </p:set>
                                    <p:animEffect transition="in" filter="checkerboard(across)">
                                      <p:cBhvr>
                                        <p:cTn id="30" dur="500"/>
                                        <p:tgtEl>
                                          <p:spTgt spid="15411">
                                            <p:txEl>
                                              <p:pRg st="8" end="8"/>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5411">
                                            <p:txEl>
                                              <p:pRg st="9" end="9"/>
                                            </p:txEl>
                                          </p:spTgt>
                                        </p:tgtEl>
                                        <p:attrNameLst>
                                          <p:attrName>style.visibility</p:attrName>
                                        </p:attrNameLst>
                                      </p:cBhvr>
                                      <p:to>
                                        <p:strVal val="visible"/>
                                      </p:to>
                                    </p:set>
                                    <p:animEffect transition="in" filter="checkerboard(across)">
                                      <p:cBhvr>
                                        <p:cTn id="33" dur="500"/>
                                        <p:tgtEl>
                                          <p:spTgt spid="15411">
                                            <p:txEl>
                                              <p:pRg st="9" end="9"/>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15411">
                                            <p:txEl>
                                              <p:pRg st="10" end="10"/>
                                            </p:txEl>
                                          </p:spTgt>
                                        </p:tgtEl>
                                        <p:attrNameLst>
                                          <p:attrName>style.visibility</p:attrName>
                                        </p:attrNameLst>
                                      </p:cBhvr>
                                      <p:to>
                                        <p:strVal val="visible"/>
                                      </p:to>
                                    </p:set>
                                    <p:animEffect transition="in" filter="checkerboard(across)">
                                      <p:cBhvr>
                                        <p:cTn id="36" dur="500"/>
                                        <p:tgtEl>
                                          <p:spTgt spid="15411">
                                            <p:txEl>
                                              <p:pRg st="10" end="10"/>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45"/>
            <a:ext cx="10972800" cy="1527175"/>
          </a:xfrm>
        </p:spPr>
        <p:txBody>
          <a:bodyPr/>
          <a:lstStyle/>
          <a:p>
            <a:r>
              <a:rPr lang="tr-TR" b="1">
                <a:ea typeface="MS PGothic" charset="0"/>
              </a:rPr>
              <a:t>Cellphone Duopoly Market</a:t>
            </a:r>
            <a:br>
              <a:rPr lang="tr-TR" b="1">
                <a:ea typeface="MS PGothic" charset="0"/>
              </a:rPr>
            </a:br>
            <a:r>
              <a:rPr lang="tr-TR" b="1">
                <a:ea typeface="MS PGothic" charset="0"/>
              </a:rPr>
              <a:t>Duopoly Results with Collusion (Cartel) </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6435" name="Content Placeholder 2"/>
          <p:cNvSpPr>
            <a:spLocks noGrp="1"/>
          </p:cNvSpPr>
          <p:nvPr>
            <p:ph idx="1"/>
          </p:nvPr>
        </p:nvSpPr>
        <p:spPr>
          <a:xfrm>
            <a:off x="5706536" y="1712913"/>
            <a:ext cx="6062133" cy="4895850"/>
          </a:xfrm>
        </p:spPr>
        <p:txBody>
          <a:bodyPr/>
          <a:lstStyle/>
          <a:p>
            <a:pPr eaLnBrk="1" hangingPunct="1"/>
            <a:r>
              <a:rPr lang="tr-TR" sz="2400" dirty="0" err="1">
                <a:ea typeface="MS PGothic" charset="0"/>
              </a:rPr>
              <a:t>Duopoly</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and</a:t>
            </a:r>
            <a:r>
              <a:rPr lang="tr-TR" sz="2000" dirty="0">
                <a:ea typeface="MS PGothic" charset="0"/>
              </a:rPr>
              <a:t> </a:t>
            </a:r>
            <a:r>
              <a:rPr lang="tr-TR" sz="2000" dirty="0" err="1">
                <a:ea typeface="MS PGothic" charset="0"/>
              </a:rPr>
              <a:t>Horizon</a:t>
            </a:r>
            <a:endParaRPr lang="tr-TR" sz="2000" dirty="0">
              <a:ea typeface="MS PGothic" charset="0"/>
            </a:endParaRPr>
          </a:p>
          <a:p>
            <a:pPr eaLnBrk="1" hangingPunct="1"/>
            <a:r>
              <a:rPr lang="tr-TR" sz="2400" dirty="0" err="1">
                <a:ea typeface="MS PGothic" charset="0"/>
              </a:rPr>
              <a:t>Collusion</a:t>
            </a:r>
            <a:r>
              <a:rPr lang="tr-TR" sz="2400" dirty="0">
                <a:ea typeface="MS PGothic" charset="0"/>
              </a:rPr>
              <a:t> (</a:t>
            </a:r>
            <a:r>
              <a:rPr lang="tr-TR" sz="2400" dirty="0" err="1">
                <a:ea typeface="MS PGothic" charset="0"/>
              </a:rPr>
              <a:t>Cartel</a:t>
            </a:r>
            <a:r>
              <a:rPr lang="tr-TR" sz="2400" dirty="0">
                <a:ea typeface="MS PGothic" charset="0"/>
              </a:rPr>
              <a:t>) </a:t>
            </a:r>
            <a:r>
              <a:rPr lang="tr-TR" sz="2400" dirty="0" err="1">
                <a:ea typeface="MS PGothic" charset="0"/>
              </a:rPr>
              <a:t>result</a:t>
            </a:r>
            <a:r>
              <a:rPr lang="tr-TR" sz="2400" dirty="0">
                <a:ea typeface="MS PGothic" charset="0"/>
              </a:rPr>
              <a:t>:  </a:t>
            </a:r>
            <a:r>
              <a:rPr lang="tr-TR" sz="2400" dirty="0" err="1">
                <a:ea typeface="MS PGothic" charset="0"/>
              </a:rPr>
              <a:t>act</a:t>
            </a:r>
            <a:r>
              <a:rPr lang="tr-TR" sz="2400" dirty="0">
                <a:ea typeface="MS PGothic" charset="0"/>
              </a:rPr>
              <a:t> </a:t>
            </a:r>
            <a:r>
              <a:rPr lang="tr-TR" sz="2400" dirty="0" err="1">
                <a:ea typeface="MS PGothic" charset="0"/>
              </a:rPr>
              <a:t>like</a:t>
            </a:r>
            <a:r>
              <a:rPr lang="tr-TR" sz="2400" dirty="0">
                <a:ea typeface="MS PGothic" charset="0"/>
              </a:rPr>
              <a:t> a </a:t>
            </a:r>
            <a:r>
              <a:rPr lang="tr-TR" sz="2400" dirty="0" err="1">
                <a:ea typeface="MS PGothic" charset="0"/>
              </a:rPr>
              <a:t>joint</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charging</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monopoly</a:t>
            </a:r>
            <a:r>
              <a:rPr lang="tr-TR" sz="2400" dirty="0">
                <a:ea typeface="MS PGothic" charset="0"/>
              </a:rPr>
              <a:t> </a:t>
            </a:r>
            <a:r>
              <a:rPr lang="tr-TR" sz="2400" dirty="0" err="1">
                <a:ea typeface="MS PGothic" charset="0"/>
              </a:rPr>
              <a:t>price</a:t>
            </a:r>
            <a:endParaRPr lang="tr-TR" sz="2400" dirty="0">
              <a:ea typeface="MS PGothic" charset="0"/>
            </a:endParaRPr>
          </a:p>
          <a:p>
            <a:pPr lvl="1" eaLnBrk="1" hangingPunct="1"/>
            <a:r>
              <a:rPr lang="tr-TR" sz="2000" dirty="0">
                <a:ea typeface="MS PGothic" charset="0"/>
              </a:rPr>
              <a:t>P = $90</a:t>
            </a:r>
          </a:p>
          <a:p>
            <a:pPr lvl="1" eaLnBrk="1" hangingPunct="1"/>
            <a:r>
              <a:rPr lang="tr-TR" sz="2000" dirty="0" err="1">
                <a:ea typeface="MS PGothic" charset="0"/>
              </a:rPr>
              <a:t>Q</a:t>
            </a:r>
            <a:r>
              <a:rPr lang="tr-TR" sz="2000" dirty="0">
                <a:ea typeface="MS PGothic" charset="0"/>
              </a:rPr>
              <a:t> = 600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produces</a:t>
            </a:r>
            <a:r>
              <a:rPr lang="tr-TR" sz="2000" dirty="0">
                <a:ea typeface="MS PGothic" charset="0"/>
              </a:rPr>
              <a:t> 300)</a:t>
            </a:r>
          </a:p>
          <a:p>
            <a:pPr lvl="1" eaLnBrk="1" hangingPunct="1"/>
            <a:r>
              <a:rPr lang="tr-TR" sz="2000" dirty="0">
                <a:ea typeface="MS PGothic" charset="0"/>
              </a:rPr>
              <a:t>Profit of $27,000 </a:t>
            </a:r>
            <a:r>
              <a:rPr lang="tr-TR" sz="2000" dirty="0" err="1">
                <a:ea typeface="MS PGothic" charset="0"/>
              </a:rPr>
              <a:t>for</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assuming</a:t>
            </a:r>
            <a:r>
              <a:rPr lang="tr-TR" sz="2000" dirty="0">
                <a:ea typeface="MS PGothic" charset="0"/>
              </a:rPr>
              <a:t> </a:t>
            </a:r>
            <a:r>
              <a:rPr lang="tr-TR" sz="2000" dirty="0" err="1">
                <a:ea typeface="MS PGothic" charset="0"/>
              </a:rPr>
              <a:t>equal</a:t>
            </a:r>
            <a:r>
              <a:rPr lang="tr-TR" sz="2000" dirty="0">
                <a:ea typeface="MS PGothic" charset="0"/>
              </a:rPr>
              <a:t> </a:t>
            </a:r>
            <a:r>
              <a:rPr lang="tr-TR" sz="2000" dirty="0" err="1">
                <a:ea typeface="MS PGothic" charset="0"/>
              </a:rPr>
              <a:t>split</a:t>
            </a:r>
            <a:endParaRPr lang="tr-TR" sz="2000" dirty="0">
              <a:ea typeface="MS PGothic" charset="0"/>
            </a:endParaRPr>
          </a:p>
          <a:p>
            <a:pPr lvl="1" eaLnBrk="1" hangingPunct="1"/>
            <a:r>
              <a:rPr lang="tr-TR" sz="2000" dirty="0" err="1">
                <a:ea typeface="MS PGothic" charset="0"/>
              </a:rPr>
              <a:t>Does</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have</a:t>
            </a:r>
            <a:r>
              <a:rPr lang="tr-TR" sz="2000" dirty="0">
                <a:ea typeface="MS PGothic" charset="0"/>
              </a:rPr>
              <a:t> an </a:t>
            </a:r>
            <a:r>
              <a:rPr lang="tr-TR" sz="2000" dirty="0" err="1">
                <a:ea typeface="MS PGothic" charset="0"/>
              </a:rPr>
              <a:t>incentive</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undercharge</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competitor</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if</a:t>
            </a:r>
            <a:r>
              <a:rPr lang="tr-TR" sz="2000" dirty="0">
                <a:ea typeface="MS PGothic" charset="0"/>
              </a:rPr>
              <a:t> </a:t>
            </a:r>
            <a:r>
              <a:rPr lang="tr-TR" sz="2000" dirty="0" err="1">
                <a:ea typeface="MS PGothic" charset="0"/>
              </a:rPr>
              <a:t>that</a:t>
            </a:r>
            <a:r>
              <a:rPr lang="tr-TR" sz="2000" dirty="0">
                <a:ea typeface="MS PGothic" charset="0"/>
              </a:rPr>
              <a:t> </a:t>
            </a:r>
            <a:r>
              <a:rPr lang="tr-TR" sz="2000" dirty="0" err="1">
                <a:ea typeface="MS PGothic" charset="0"/>
              </a:rPr>
              <a:t>happens</a:t>
            </a:r>
            <a:r>
              <a:rPr lang="tr-TR" sz="2000" dirty="0">
                <a:ea typeface="MS PGothic" charset="0"/>
              </a:rPr>
              <a:t>?</a:t>
            </a:r>
          </a:p>
        </p:txBody>
      </p:sp>
      <p:sp>
        <p:nvSpPr>
          <p:cNvPr id="6" name="Rectangle 5"/>
          <p:cNvSpPr>
            <a:spLocks noChangeArrowheads="1"/>
          </p:cNvSpPr>
          <p:nvPr/>
        </p:nvSpPr>
        <p:spPr bwMode="auto">
          <a:xfrm>
            <a:off x="137978" y="4347099"/>
            <a:ext cx="5357284" cy="304800"/>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00553" y="2558660"/>
            <a:ext cx="3212481" cy="446088"/>
          </a:xfrm>
          <a:prstGeom prst="rect">
            <a:avLst/>
          </a:prstGeom>
          <a:solidFill>
            <a:srgbClr val="FF000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85577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35">
                                            <p:txEl>
                                              <p:pRg st="3" end="3"/>
                                            </p:txEl>
                                          </p:spTgt>
                                        </p:tgtEl>
                                        <p:attrNameLst>
                                          <p:attrName>style.visibility</p:attrName>
                                        </p:attrNameLst>
                                      </p:cBhvr>
                                      <p:to>
                                        <p:strVal val="visible"/>
                                      </p:to>
                                    </p:set>
                                    <p:animEffect transition="in" filter="checkerboard(across)">
                                      <p:cBhvr>
                                        <p:cTn id="7" dur="500"/>
                                        <p:tgtEl>
                                          <p:spTgt spid="16435">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435">
                                            <p:txEl>
                                              <p:pRg st="4" end="4"/>
                                            </p:txEl>
                                          </p:spTgt>
                                        </p:tgtEl>
                                        <p:attrNameLst>
                                          <p:attrName>style.visibility</p:attrName>
                                        </p:attrNameLst>
                                      </p:cBhvr>
                                      <p:to>
                                        <p:strVal val="visible"/>
                                      </p:to>
                                    </p:set>
                                    <p:animEffect transition="in" filter="checkerboard(across)">
                                      <p:cBhvr>
                                        <p:cTn id="10" dur="500"/>
                                        <p:tgtEl>
                                          <p:spTgt spid="16435">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435">
                                            <p:txEl>
                                              <p:pRg st="5" end="5"/>
                                            </p:txEl>
                                          </p:spTgt>
                                        </p:tgtEl>
                                        <p:attrNameLst>
                                          <p:attrName>style.visibility</p:attrName>
                                        </p:attrNameLst>
                                      </p:cBhvr>
                                      <p:to>
                                        <p:strVal val="visible"/>
                                      </p:to>
                                    </p:set>
                                    <p:animEffect transition="in" filter="checkerboard(across)">
                                      <p:cBhvr>
                                        <p:cTn id="13" dur="500"/>
                                        <p:tgtEl>
                                          <p:spTgt spid="16435">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435">
                                            <p:txEl>
                                              <p:pRg st="6" end="6"/>
                                            </p:txEl>
                                          </p:spTgt>
                                        </p:tgtEl>
                                        <p:attrNameLst>
                                          <p:attrName>style.visibility</p:attrName>
                                        </p:attrNameLst>
                                      </p:cBhvr>
                                      <p:to>
                                        <p:strVal val="visible"/>
                                      </p:to>
                                    </p:set>
                                    <p:animEffect transition="in" filter="checkerboard(across)">
                                      <p:cBhvr>
                                        <p:cTn id="16" dur="500"/>
                                        <p:tgtEl>
                                          <p:spTgt spid="16435">
                                            <p:txEl>
                                              <p:pRg st="6" end="6"/>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4677" y="45"/>
            <a:ext cx="11524441" cy="1527175"/>
          </a:xfrm>
        </p:spPr>
        <p:txBody>
          <a:bodyPr/>
          <a:lstStyle/>
          <a:p>
            <a:r>
              <a:rPr lang="tr-TR" b="1">
                <a:ea typeface="MS PGothic" charset="0"/>
              </a:rPr>
              <a:t>Cellphone Duopoly</a:t>
            </a:r>
            <a:br>
              <a:rPr lang="tr-TR" b="1">
                <a:ea typeface="MS PGothic" charset="0"/>
              </a:rPr>
            </a:br>
            <a:r>
              <a:rPr lang="tr-TR" b="1">
                <a:ea typeface="MS PGothic" charset="0"/>
              </a:rPr>
              <a:t>Duopoly Results: Competing (or Cheating)</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7459"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Duopoly</a:t>
            </a:r>
            <a:r>
              <a:rPr lang="tr-TR" sz="2400" dirty="0">
                <a:ea typeface="MS PGothic" charset="0"/>
              </a:rPr>
              <a:t> </a:t>
            </a:r>
            <a:r>
              <a:rPr lang="tr-TR" sz="2400" dirty="0" err="1">
                <a:ea typeface="MS PGothic" charset="0"/>
              </a:rPr>
              <a:t>Competition</a:t>
            </a:r>
            <a:endParaRPr lang="tr-TR" sz="2400" dirty="0">
              <a:ea typeface="MS PGothic" charset="0"/>
            </a:endParaRPr>
          </a:p>
          <a:p>
            <a:pPr lvl="1" eaLnBrk="1" hangingPunct="1"/>
            <a:r>
              <a:rPr lang="tr-TR" sz="2000" dirty="0">
                <a:ea typeface="MS PGothic" charset="0"/>
              </a:rPr>
              <a:t>AT-Phone </a:t>
            </a:r>
            <a:r>
              <a:rPr lang="tr-TR" sz="2000" dirty="0" err="1">
                <a:ea typeface="MS PGothic" charset="0"/>
              </a:rPr>
              <a:t>still</a:t>
            </a:r>
            <a:r>
              <a:rPr lang="tr-TR" sz="2000" dirty="0">
                <a:ea typeface="MS PGothic" charset="0"/>
              </a:rPr>
              <a:t> </a:t>
            </a:r>
            <a:r>
              <a:rPr lang="tr-TR" sz="2000" dirty="0" err="1">
                <a:ea typeface="MS PGothic" charset="0"/>
              </a:rPr>
              <a:t>believes</a:t>
            </a:r>
            <a:r>
              <a:rPr lang="tr-TR" sz="2000" dirty="0">
                <a:ea typeface="MS PGothic" charset="0"/>
              </a:rPr>
              <a:t> </a:t>
            </a:r>
            <a:r>
              <a:rPr lang="tr-TR" sz="2000" dirty="0" err="1">
                <a:ea typeface="MS PGothic" charset="0"/>
              </a:rPr>
              <a:t>Horizon</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serve</a:t>
            </a:r>
            <a:r>
              <a:rPr lang="tr-TR" sz="2000" dirty="0">
                <a:ea typeface="MS PGothic" charset="0"/>
              </a:rPr>
              <a:t> 300 </a:t>
            </a:r>
            <a:r>
              <a:rPr lang="tr-TR" sz="2000" dirty="0" err="1">
                <a:ea typeface="MS PGothic" charset="0"/>
              </a:rPr>
              <a:t>customers</a:t>
            </a:r>
            <a:r>
              <a:rPr lang="tr-TR" sz="2000" dirty="0">
                <a:ea typeface="MS PGothic" charset="0"/>
              </a:rPr>
              <a:t>.</a:t>
            </a:r>
          </a:p>
          <a:p>
            <a:pPr lvl="1" eaLnBrk="1" hangingPunct="1"/>
            <a:r>
              <a:rPr lang="tr-TR" sz="2000" dirty="0">
                <a:ea typeface="MS PGothic" charset="0"/>
              </a:rPr>
              <a:t>AT-Phone </a:t>
            </a:r>
            <a:r>
              <a:rPr lang="tr-TR" sz="2000" dirty="0" err="1">
                <a:ea typeface="MS PGothic" charset="0"/>
              </a:rPr>
              <a:t>lowers</a:t>
            </a:r>
            <a:r>
              <a:rPr lang="tr-TR" sz="2000" dirty="0">
                <a:ea typeface="MS PGothic" charset="0"/>
              </a:rPr>
              <a:t> </a:t>
            </a:r>
            <a:r>
              <a:rPr lang="tr-TR" sz="2000" dirty="0" err="1">
                <a:ea typeface="MS PGothic" charset="0"/>
              </a:rPr>
              <a:t>its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a:t>
            </a:r>
            <a:br>
              <a:rPr lang="tr-TR" sz="2000" dirty="0">
                <a:ea typeface="MS PGothic" charset="0"/>
              </a:rPr>
            </a:br>
            <a:r>
              <a:rPr lang="tr-TR" sz="2000" dirty="0">
                <a:ea typeface="MS PGothic" charset="0"/>
              </a:rPr>
              <a:t>P = $75.</a:t>
            </a:r>
          </a:p>
          <a:p>
            <a:pPr lvl="1" eaLnBrk="1" hangingPunct="1"/>
            <a:r>
              <a:rPr lang="tr-TR" sz="2000" dirty="0">
                <a:ea typeface="MS PGothic" charset="0"/>
              </a:rPr>
              <a:t>Market </a:t>
            </a:r>
            <a:r>
              <a:rPr lang="tr-TR" sz="2000" dirty="0" err="1">
                <a:ea typeface="MS PGothic" charset="0"/>
              </a:rPr>
              <a:t>demand</a:t>
            </a:r>
            <a:r>
              <a:rPr lang="tr-TR" sz="2000" dirty="0">
                <a:ea typeface="MS PGothic" charset="0"/>
              </a:rPr>
              <a:t> is </a:t>
            </a:r>
            <a:r>
              <a:rPr lang="tr-TR" sz="2000" dirty="0" err="1">
                <a:ea typeface="MS PGothic" charset="0"/>
              </a:rPr>
              <a:t>Q</a:t>
            </a:r>
            <a:r>
              <a:rPr lang="tr-TR" sz="2000" dirty="0">
                <a:ea typeface="MS PGothic" charset="0"/>
              </a:rPr>
              <a:t> = 700.</a:t>
            </a:r>
          </a:p>
          <a:p>
            <a:pPr lvl="1" eaLnBrk="1" hangingPunct="1"/>
            <a:r>
              <a:rPr lang="tr-TR" sz="2000" dirty="0">
                <a:ea typeface="MS PGothic" charset="0"/>
              </a:rPr>
              <a:t>AT-Phone </a:t>
            </a:r>
            <a:r>
              <a:rPr lang="tr-TR" sz="2000" dirty="0" err="1">
                <a:ea typeface="MS PGothic" charset="0"/>
              </a:rPr>
              <a:t>profit</a:t>
            </a:r>
            <a:r>
              <a:rPr lang="tr-TR" sz="2000" dirty="0">
                <a:ea typeface="MS PGothic" charset="0"/>
              </a:rPr>
              <a:t>:</a:t>
            </a:r>
          </a:p>
          <a:p>
            <a:pPr lvl="2" eaLnBrk="1" hangingPunct="1"/>
            <a:r>
              <a:rPr lang="tr-TR" sz="1600" dirty="0">
                <a:cs typeface="Arial" charset="0"/>
              </a:rPr>
              <a:t>400 x $75 = $30,000.</a:t>
            </a:r>
          </a:p>
          <a:p>
            <a:pPr eaLnBrk="1" hangingPunct="1"/>
            <a:r>
              <a:rPr lang="tr-TR" sz="2400" dirty="0" err="1">
                <a:ea typeface="MS PGothic" charset="0"/>
              </a:rPr>
              <a:t>Horizon</a:t>
            </a:r>
            <a:r>
              <a:rPr lang="tr-TR" altLang="ja-JP" sz="2400" dirty="0" err="1">
                <a:ea typeface="MS PGothic" charset="0"/>
              </a:rPr>
              <a:t>'s</a:t>
            </a:r>
            <a:r>
              <a:rPr lang="tr-TR" altLang="ja-JP" sz="2400" dirty="0">
                <a:ea typeface="MS PGothic" charset="0"/>
              </a:rPr>
              <a:t> </a:t>
            </a:r>
            <a:r>
              <a:rPr lang="tr-TR" altLang="ja-JP" sz="2400" dirty="0" err="1">
                <a:ea typeface="MS PGothic" charset="0"/>
              </a:rPr>
              <a:t>reaction</a:t>
            </a:r>
            <a:endParaRPr lang="tr-TR" altLang="ja-JP" sz="2400" dirty="0">
              <a:ea typeface="MS PGothic" charset="0"/>
            </a:endParaRPr>
          </a:p>
          <a:p>
            <a:pPr lvl="1" eaLnBrk="1" hangingPunct="1"/>
            <a:r>
              <a:rPr lang="tr-TR" sz="2000" dirty="0" err="1">
                <a:ea typeface="MS PGothic" charset="0"/>
              </a:rPr>
              <a:t>Also</a:t>
            </a:r>
            <a:r>
              <a:rPr lang="tr-TR" sz="2000" dirty="0">
                <a:ea typeface="MS PGothic" charset="0"/>
              </a:rPr>
              <a:t> </a:t>
            </a:r>
            <a:r>
              <a:rPr lang="tr-TR" sz="2000" dirty="0" err="1">
                <a:ea typeface="MS PGothic" charset="0"/>
              </a:rPr>
              <a:t>wants</a:t>
            </a:r>
            <a:r>
              <a:rPr lang="tr-TR" sz="2000" dirty="0">
                <a:ea typeface="MS PGothic" charset="0"/>
              </a:rPr>
              <a:t> 400 </a:t>
            </a:r>
            <a:r>
              <a:rPr lang="tr-TR" sz="2000" dirty="0" err="1">
                <a:ea typeface="MS PGothic" charset="0"/>
              </a:rPr>
              <a:t>consumers</a:t>
            </a:r>
            <a:endParaRPr lang="tr-TR" sz="2000" dirty="0">
              <a:ea typeface="MS PGothic" charset="0"/>
            </a:endParaRPr>
          </a:p>
          <a:p>
            <a:pPr lvl="1" eaLnBrk="1" hangingPunct="1"/>
            <a:r>
              <a:rPr lang="tr-TR" sz="2000" dirty="0" err="1">
                <a:ea typeface="MS PGothic" charset="0"/>
              </a:rPr>
              <a:t>For</a:t>
            </a:r>
            <a:r>
              <a:rPr lang="tr-TR" sz="2000" dirty="0">
                <a:ea typeface="MS PGothic" charset="0"/>
              </a:rPr>
              <a:t> </a:t>
            </a:r>
            <a:r>
              <a:rPr lang="tr-TR" sz="2000" dirty="0" err="1">
                <a:ea typeface="MS PGothic" charset="0"/>
              </a:rPr>
              <a:t>both</a:t>
            </a:r>
            <a:r>
              <a:rPr lang="tr-TR" sz="2000" dirty="0">
                <a:ea typeface="MS PGothic" charset="0"/>
              </a:rPr>
              <a:t> </a:t>
            </a:r>
            <a:r>
              <a:rPr lang="tr-TR" sz="2000" dirty="0" err="1">
                <a:ea typeface="MS PGothic" charset="0"/>
              </a:rPr>
              <a:t>firms</a:t>
            </a:r>
            <a:r>
              <a:rPr lang="tr-TR" sz="2000" dirty="0">
                <a:ea typeface="MS PGothic" charset="0"/>
              </a:rPr>
              <a:t> </a:t>
            </a:r>
            <a:r>
              <a:rPr lang="tr-TR" sz="2000" dirty="0" err="1">
                <a:ea typeface="MS PGothic" charset="0"/>
              </a:rPr>
              <a:t>to</a:t>
            </a:r>
            <a:r>
              <a:rPr lang="tr-TR" sz="2000" dirty="0">
                <a:ea typeface="MS PGothic" charset="0"/>
              </a:rPr>
              <a:t> do </a:t>
            </a:r>
            <a:r>
              <a:rPr lang="tr-TR" sz="2000" dirty="0" err="1">
                <a:ea typeface="MS PGothic" charset="0"/>
              </a:rPr>
              <a:t>this</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must</a:t>
            </a:r>
            <a:r>
              <a:rPr lang="tr-TR" sz="2000" dirty="0">
                <a:ea typeface="MS PGothic" charset="0"/>
              </a:rPr>
              <a:t> be P = $60</a:t>
            </a:r>
          </a:p>
          <a:p>
            <a:pPr lvl="1" eaLnBrk="1" hangingPunct="1"/>
            <a:r>
              <a:rPr lang="tr-TR" sz="2000" dirty="0" err="1">
                <a:ea typeface="MS PGothic" charset="0"/>
              </a:rPr>
              <a:t>Horizon</a:t>
            </a:r>
            <a:r>
              <a:rPr lang="tr-TR" sz="2000" dirty="0">
                <a:ea typeface="MS PGothic" charset="0"/>
              </a:rPr>
              <a:t> </a:t>
            </a:r>
            <a:r>
              <a:rPr lang="tr-TR" sz="2000" dirty="0" err="1">
                <a:ea typeface="MS PGothic" charset="0"/>
              </a:rPr>
              <a:t>and</a:t>
            </a:r>
            <a:r>
              <a:rPr lang="tr-TR" sz="2000" dirty="0">
                <a:ea typeface="MS PGothic" charset="0"/>
              </a:rPr>
              <a:t> AT-Phone </a:t>
            </a:r>
            <a:r>
              <a:rPr lang="tr-TR" sz="2000" dirty="0" err="1">
                <a:ea typeface="MS PGothic" charset="0"/>
              </a:rPr>
              <a:t>lower</a:t>
            </a:r>
            <a:r>
              <a:rPr lang="tr-TR" sz="2000" dirty="0">
                <a:ea typeface="MS PGothic" charset="0"/>
              </a:rPr>
              <a:t> </a:t>
            </a:r>
            <a:r>
              <a:rPr lang="tr-TR" sz="2000" dirty="0" err="1">
                <a:ea typeface="MS PGothic" charset="0"/>
              </a:rPr>
              <a:t>price</a:t>
            </a:r>
            <a:r>
              <a:rPr lang="tr-TR" sz="2000" dirty="0">
                <a:ea typeface="MS PGothic" charset="0"/>
              </a:rPr>
              <a:t> </a:t>
            </a:r>
            <a:r>
              <a:rPr lang="tr-TR" sz="2000" dirty="0" err="1">
                <a:ea typeface="MS PGothic" charset="0"/>
              </a:rPr>
              <a:t>to</a:t>
            </a:r>
            <a:r>
              <a:rPr lang="tr-TR" sz="2000" dirty="0">
                <a:ea typeface="MS PGothic" charset="0"/>
              </a:rPr>
              <a:t> P = $60.</a:t>
            </a:r>
          </a:p>
          <a:p>
            <a:pPr lvl="2" eaLnBrk="1" hangingPunct="1"/>
            <a:r>
              <a:rPr lang="tr-TR" sz="1600" dirty="0" err="1">
                <a:cs typeface="Arial" charset="0"/>
              </a:rPr>
              <a:t>Profits</a:t>
            </a:r>
            <a:r>
              <a:rPr lang="tr-TR" sz="1600" dirty="0">
                <a:cs typeface="Arial" charset="0"/>
              </a:rPr>
              <a:t> </a:t>
            </a:r>
            <a:r>
              <a:rPr lang="tr-TR" sz="1600" dirty="0" err="1">
                <a:cs typeface="Arial" charset="0"/>
              </a:rPr>
              <a:t>now</a:t>
            </a:r>
            <a:r>
              <a:rPr lang="tr-TR" sz="1600" dirty="0">
                <a:cs typeface="Arial" charset="0"/>
              </a:rPr>
              <a:t> $24,000 </a:t>
            </a:r>
            <a:r>
              <a:rPr lang="tr-TR" sz="1600" dirty="0" err="1">
                <a:cs typeface="Arial" charset="0"/>
              </a:rPr>
              <a:t>for</a:t>
            </a:r>
            <a:r>
              <a:rPr lang="tr-TR" sz="1600" dirty="0">
                <a:cs typeface="Arial" charset="0"/>
              </a:rPr>
              <a:t> </a:t>
            </a:r>
            <a:r>
              <a:rPr lang="tr-TR" sz="1600" dirty="0" err="1">
                <a:cs typeface="Arial" charset="0"/>
              </a:rPr>
              <a:t>each</a:t>
            </a:r>
            <a:r>
              <a:rPr lang="tr-TR" sz="1600" dirty="0">
                <a:cs typeface="Arial" charset="0"/>
              </a:rPr>
              <a:t>.</a:t>
            </a: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
        <p:nvSpPr>
          <p:cNvPr id="7" name="Rectangle 6"/>
          <p:cNvSpPr>
            <a:spLocks noChangeArrowheads="1"/>
          </p:cNvSpPr>
          <p:nvPr/>
        </p:nvSpPr>
        <p:spPr bwMode="auto">
          <a:xfrm>
            <a:off x="6180668" y="1590675"/>
            <a:ext cx="2912867" cy="446088"/>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3038709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59">
                                            <p:txEl>
                                              <p:pRg st="1" end="1"/>
                                            </p:txEl>
                                          </p:spTgt>
                                        </p:tgtEl>
                                        <p:attrNameLst>
                                          <p:attrName>style.visibility</p:attrName>
                                        </p:attrNameLst>
                                      </p:cBhvr>
                                      <p:to>
                                        <p:strVal val="visible"/>
                                      </p:to>
                                    </p:set>
                                    <p:animEffect transition="in" filter="checkerboard(across)">
                                      <p:cBhvr>
                                        <p:cTn id="7" dur="500"/>
                                        <p:tgtEl>
                                          <p:spTgt spid="17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59">
                                            <p:txEl>
                                              <p:pRg st="2" end="2"/>
                                            </p:txEl>
                                          </p:spTgt>
                                        </p:tgtEl>
                                        <p:attrNameLst>
                                          <p:attrName>style.visibility</p:attrName>
                                        </p:attrNameLst>
                                      </p:cBhvr>
                                      <p:to>
                                        <p:strVal val="visible"/>
                                      </p:to>
                                    </p:set>
                                    <p:animEffect transition="in" filter="checkerboard(across)">
                                      <p:cBhvr>
                                        <p:cTn id="10" dur="500"/>
                                        <p:tgtEl>
                                          <p:spTgt spid="17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59">
                                            <p:txEl>
                                              <p:pRg st="3" end="3"/>
                                            </p:txEl>
                                          </p:spTgt>
                                        </p:tgtEl>
                                        <p:attrNameLst>
                                          <p:attrName>style.visibility</p:attrName>
                                        </p:attrNameLst>
                                      </p:cBhvr>
                                      <p:to>
                                        <p:strVal val="visible"/>
                                      </p:to>
                                    </p:set>
                                    <p:animEffect transition="in" filter="checkerboard(across)">
                                      <p:cBhvr>
                                        <p:cTn id="13" dur="500"/>
                                        <p:tgtEl>
                                          <p:spTgt spid="1745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7459">
                                            <p:txEl>
                                              <p:pRg st="4" end="4"/>
                                            </p:txEl>
                                          </p:spTgt>
                                        </p:tgtEl>
                                        <p:attrNameLst>
                                          <p:attrName>style.visibility</p:attrName>
                                        </p:attrNameLst>
                                      </p:cBhvr>
                                      <p:to>
                                        <p:strVal val="visible"/>
                                      </p:to>
                                    </p:set>
                                    <p:animEffect transition="in" filter="checkerboard(across)">
                                      <p:cBhvr>
                                        <p:cTn id="16" dur="500"/>
                                        <p:tgtEl>
                                          <p:spTgt spid="1745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7459">
                                            <p:txEl>
                                              <p:pRg st="5" end="5"/>
                                            </p:txEl>
                                          </p:spTgt>
                                        </p:tgtEl>
                                        <p:attrNameLst>
                                          <p:attrName>style.visibility</p:attrName>
                                        </p:attrNameLst>
                                      </p:cBhvr>
                                      <p:to>
                                        <p:strVal val="visible"/>
                                      </p:to>
                                    </p:set>
                                    <p:animEffect transition="in" filter="checkerboard(across)">
                                      <p:cBhvr>
                                        <p:cTn id="19" dur="500"/>
                                        <p:tgtEl>
                                          <p:spTgt spid="17459">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7459">
                                            <p:txEl>
                                              <p:pRg st="7" end="7"/>
                                            </p:txEl>
                                          </p:spTgt>
                                        </p:tgtEl>
                                        <p:attrNameLst>
                                          <p:attrName>style.visibility</p:attrName>
                                        </p:attrNameLst>
                                      </p:cBhvr>
                                      <p:to>
                                        <p:strVal val="visible"/>
                                      </p:to>
                                    </p:set>
                                    <p:animEffect transition="in" filter="checkerboard(across)">
                                      <p:cBhvr>
                                        <p:cTn id="24" dur="500"/>
                                        <p:tgtEl>
                                          <p:spTgt spid="1745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59">
                                            <p:txEl>
                                              <p:pRg st="8" end="8"/>
                                            </p:txEl>
                                          </p:spTgt>
                                        </p:tgtEl>
                                        <p:attrNameLst>
                                          <p:attrName>style.visibility</p:attrName>
                                        </p:attrNameLst>
                                      </p:cBhvr>
                                      <p:to>
                                        <p:strVal val="visible"/>
                                      </p:to>
                                    </p:set>
                                    <p:animEffect transition="in" filter="checkerboard(across)">
                                      <p:cBhvr>
                                        <p:cTn id="27" dur="500"/>
                                        <p:tgtEl>
                                          <p:spTgt spid="1745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7459">
                                            <p:txEl>
                                              <p:pRg st="9" end="9"/>
                                            </p:txEl>
                                          </p:spTgt>
                                        </p:tgtEl>
                                        <p:attrNameLst>
                                          <p:attrName>style.visibility</p:attrName>
                                        </p:attrNameLst>
                                      </p:cBhvr>
                                      <p:to>
                                        <p:strVal val="visible"/>
                                      </p:to>
                                    </p:set>
                                    <p:animEffect transition="in" filter="checkerboard(across)">
                                      <p:cBhvr>
                                        <p:cTn id="30" dur="500"/>
                                        <p:tgtEl>
                                          <p:spTgt spid="17459">
                                            <p:txEl>
                                              <p:pRg st="9" end="9"/>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7459">
                                            <p:txEl>
                                              <p:pRg st="10" end="10"/>
                                            </p:txEl>
                                          </p:spTgt>
                                        </p:tgtEl>
                                        <p:attrNameLst>
                                          <p:attrName>style.visibility</p:attrName>
                                        </p:attrNameLst>
                                      </p:cBhvr>
                                      <p:to>
                                        <p:strVal val="visible"/>
                                      </p:to>
                                    </p:set>
                                    <p:animEffect transition="in" filter="checkerboard(across)">
                                      <p:cBhvr>
                                        <p:cTn id="33" dur="500"/>
                                        <p:tgtEl>
                                          <p:spTgt spid="17459">
                                            <p:txEl>
                                              <p:pRg st="10" end="10"/>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heckerboard(across)">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45"/>
            <a:ext cx="10972800" cy="1527175"/>
          </a:xfrm>
        </p:spPr>
        <p:txBody>
          <a:bodyPr/>
          <a:lstStyle/>
          <a:p>
            <a:r>
              <a:rPr lang="tr-TR" b="1">
                <a:ea typeface="MS PGothic" charset="0"/>
              </a:rPr>
              <a:t>Cellphone Duopoly</a:t>
            </a:r>
            <a:endParaRPr lang="tr-TR" b="1" dirty="0">
              <a:ea typeface="MS PGothic" charset="0"/>
            </a:endParaRPr>
          </a:p>
        </p:txBody>
      </p:sp>
      <p:graphicFrame>
        <p:nvGraphicFramePr>
          <p:cNvPr id="5" name="Table 4"/>
          <p:cNvGraphicFramePr>
            <a:graphicFrameLocks noGrp="1"/>
          </p:cNvGraphicFramePr>
          <p:nvPr/>
        </p:nvGraphicFramePr>
        <p:xfrm>
          <a:off x="146081" y="1831978"/>
          <a:ext cx="5369982" cy="4437065"/>
        </p:xfrm>
        <a:graphic>
          <a:graphicData uri="http://schemas.openxmlformats.org/drawingml/2006/table">
            <a:tbl>
              <a:tblPr/>
              <a:tblGrid>
                <a:gridCol w="170603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63749">
                  <a:extLst>
                    <a:ext uri="{9D8B030D-6E8A-4147-A177-3AD203B41FA5}">
                      <a16:colId xmlns:a16="http://schemas.microsoft.com/office/drawing/2014/main" val="20002"/>
                    </a:ext>
                  </a:extLst>
                </a:gridCol>
              </a:tblGrid>
              <a:tr h="82549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Price/Month</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Number of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Customers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(Q)</a:t>
                      </a:r>
                    </a:p>
                  </a:txBody>
                  <a:tcPr marT="0" marB="0"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Total Revenue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TR = P × Q</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$180</a:t>
                      </a:r>
                    </a:p>
                  </a:txBody>
                  <a:tcPr marT="0" marB="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135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54,000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52,500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60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800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48,000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900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40,500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1,000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15</a:t>
                      </a:r>
                    </a:p>
                  </a:txBody>
                  <a:tcPr marT="0" marB="0" horzOverflow="overflow">
                    <a:lnL w="28575"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1,100</a:t>
                      </a:r>
                    </a:p>
                  </a:txBody>
                  <a:tcPr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16,500</a:t>
                      </a:r>
                    </a:p>
                  </a:txBody>
                  <a:tcPr marT="0" marB="0"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w="28575" cap="flat" cmpd="sng" algn="ctr">
                      <a:solidFill>
                        <a:srgbClr val="000000"/>
                      </a:solidFill>
                      <a:prstDash val="solid"/>
                      <a:round/>
                      <a:headEnd type="none" w="med" len="med"/>
                      <a:tailEnd type="none" w="med" len="med"/>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1,200</a:t>
                      </a:r>
                    </a:p>
                  </a:txBody>
                  <a:tcPr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0</a:t>
                      </a:r>
                    </a:p>
                  </a:txBody>
                  <a:tcPr marT="0" marB="0"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8483" name="Content Placeholder 2"/>
          <p:cNvSpPr>
            <a:spLocks noGrp="1"/>
          </p:cNvSpPr>
          <p:nvPr>
            <p:ph idx="1"/>
          </p:nvPr>
        </p:nvSpPr>
        <p:spPr>
          <a:xfrm>
            <a:off x="5706536" y="1554163"/>
            <a:ext cx="6290733" cy="4895850"/>
          </a:xfrm>
        </p:spPr>
        <p:txBody>
          <a:bodyPr/>
          <a:lstStyle/>
          <a:p>
            <a:pPr eaLnBrk="1" hangingPunct="1"/>
            <a:r>
              <a:rPr lang="tr-TR" sz="2400" dirty="0" err="1">
                <a:ea typeface="MS PGothic" charset="0"/>
              </a:rPr>
              <a:t>Would</a:t>
            </a:r>
            <a:r>
              <a:rPr lang="tr-TR" sz="2400" dirty="0">
                <a:ea typeface="MS PGothic" charset="0"/>
              </a:rPr>
              <a:t> a </a:t>
            </a:r>
            <a:r>
              <a:rPr lang="tr-TR" sz="2400" dirty="0" err="1">
                <a:ea typeface="MS PGothic" charset="0"/>
              </a:rPr>
              <a:t>price</a:t>
            </a:r>
            <a:r>
              <a:rPr lang="tr-TR" sz="2400" dirty="0">
                <a:ea typeface="MS PGothic" charset="0"/>
              </a:rPr>
              <a:t> </a:t>
            </a:r>
            <a:r>
              <a:rPr lang="tr-TR" sz="2400" dirty="0" err="1">
                <a:ea typeface="MS PGothic" charset="0"/>
              </a:rPr>
              <a:t>war</a:t>
            </a:r>
            <a:r>
              <a:rPr lang="tr-TR" sz="2400" dirty="0">
                <a:ea typeface="MS PGothic" charset="0"/>
              </a:rPr>
              <a:t> </a:t>
            </a:r>
            <a:r>
              <a:rPr lang="tr-TR" sz="2400" dirty="0" err="1">
                <a:ea typeface="MS PGothic" charset="0"/>
              </a:rPr>
              <a:t>result</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falls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zero</a:t>
            </a:r>
            <a:r>
              <a:rPr lang="tr-TR" sz="2400" dirty="0">
                <a:ea typeface="MS PGothic" charset="0"/>
              </a:rPr>
              <a:t>?</a:t>
            </a:r>
          </a:p>
          <a:p>
            <a:pPr lvl="1" eaLnBrk="1" hangingPunct="1"/>
            <a:r>
              <a:rPr lang="tr-TR" sz="2000" dirty="0">
                <a:ea typeface="MS PGothic" charset="0"/>
              </a:rPr>
              <a:t>No, </a:t>
            </a:r>
            <a:r>
              <a:rPr lang="tr-TR" sz="2000" dirty="0" err="1">
                <a:ea typeface="MS PGothic" charset="0"/>
              </a:rPr>
              <a:t>duopolist</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try</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gain</a:t>
            </a:r>
            <a:r>
              <a:rPr lang="tr-TR" sz="2000" dirty="0">
                <a:ea typeface="MS PGothic" charset="0"/>
              </a:rPr>
              <a:t> </a:t>
            </a:r>
            <a:r>
              <a:rPr lang="tr-TR" sz="2000" dirty="0" err="1">
                <a:ea typeface="MS PGothic" charset="0"/>
              </a:rPr>
              <a:t>more</a:t>
            </a:r>
            <a:r>
              <a:rPr lang="tr-TR" sz="2000" dirty="0">
                <a:ea typeface="MS PGothic" charset="0"/>
              </a:rPr>
              <a:t> market </a:t>
            </a:r>
            <a:r>
              <a:rPr lang="tr-TR" sz="2000" dirty="0" err="1">
                <a:ea typeface="MS PGothic" charset="0"/>
              </a:rPr>
              <a:t>shares</a:t>
            </a:r>
            <a:r>
              <a:rPr lang="tr-TR" sz="2000" dirty="0">
                <a:ea typeface="MS PGothic" charset="0"/>
              </a:rPr>
              <a:t> </a:t>
            </a:r>
            <a:r>
              <a:rPr lang="tr-TR" sz="2000" dirty="0" err="1">
                <a:ea typeface="MS PGothic" charset="0"/>
              </a:rPr>
              <a:t>and</a:t>
            </a:r>
            <a:r>
              <a:rPr lang="tr-TR" sz="2000" dirty="0">
                <a:ea typeface="MS PGothic" charset="0"/>
              </a:rPr>
              <a:t> </a:t>
            </a:r>
            <a:r>
              <a:rPr lang="tr-TR" sz="2000" dirty="0" err="1">
                <a:ea typeface="MS PGothic" charset="0"/>
              </a:rPr>
              <a:t>wait</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see</a:t>
            </a:r>
            <a:r>
              <a:rPr lang="tr-TR" sz="2000" dirty="0">
                <a:ea typeface="MS PGothic" charset="0"/>
              </a:rPr>
              <a:t> how </a:t>
            </a:r>
            <a:r>
              <a:rPr lang="tr-TR" sz="2000" dirty="0" err="1">
                <a:ea typeface="MS PGothic" charset="0"/>
              </a:rPr>
              <a:t>competitor</a:t>
            </a:r>
            <a:r>
              <a:rPr lang="tr-TR" sz="2000" dirty="0">
                <a:ea typeface="MS PGothic" charset="0"/>
              </a:rPr>
              <a:t> </a:t>
            </a:r>
            <a:r>
              <a:rPr lang="tr-TR" sz="2000" dirty="0" err="1">
                <a:ea typeface="MS PGothic" charset="0"/>
              </a:rPr>
              <a:t>responds</a:t>
            </a:r>
            <a:r>
              <a:rPr lang="tr-TR" sz="2000" dirty="0">
                <a:ea typeface="MS PGothic" charset="0"/>
              </a:rPr>
              <a:t>.</a:t>
            </a:r>
          </a:p>
          <a:p>
            <a:pPr lvl="1" eaLnBrk="1" hangingPunct="1"/>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has </a:t>
            </a:r>
            <a:r>
              <a:rPr lang="tr-TR" sz="2000" dirty="0" err="1">
                <a:ea typeface="MS PGothic" charset="0"/>
              </a:rPr>
              <a:t>what</a:t>
            </a:r>
            <a:r>
              <a:rPr lang="tr-TR" sz="2000" dirty="0">
                <a:ea typeface="MS PGothic" charset="0"/>
              </a:rPr>
              <a:t> is </a:t>
            </a:r>
            <a:r>
              <a:rPr lang="tr-TR" sz="2000" dirty="0" err="1">
                <a:ea typeface="MS PGothic" charset="0"/>
              </a:rPr>
              <a:t>called</a:t>
            </a:r>
            <a:r>
              <a:rPr lang="tr-TR" sz="2000" dirty="0">
                <a:ea typeface="MS PGothic" charset="0"/>
              </a:rPr>
              <a:t> a </a:t>
            </a:r>
            <a:r>
              <a:rPr lang="tr-TR" sz="2000" dirty="0" err="1">
                <a:ea typeface="MS PGothic" charset="0"/>
              </a:rPr>
              <a:t>response</a:t>
            </a:r>
            <a:r>
              <a:rPr lang="tr-TR" sz="2000" dirty="0">
                <a:ea typeface="MS PGothic" charset="0"/>
              </a:rPr>
              <a:t> </a:t>
            </a:r>
            <a:r>
              <a:rPr lang="tr-TR" sz="2000" dirty="0" err="1">
                <a:ea typeface="MS PGothic" charset="0"/>
              </a:rPr>
              <a:t>function</a:t>
            </a:r>
            <a:r>
              <a:rPr lang="tr-TR" sz="2000" dirty="0">
                <a:ea typeface="MS PGothic" charset="0"/>
              </a:rPr>
              <a:t>.  </a:t>
            </a:r>
            <a:r>
              <a:rPr lang="tr-TR" sz="2000" dirty="0" err="1">
                <a:ea typeface="MS PGothic" charset="0"/>
              </a:rPr>
              <a:t>Each</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will</a:t>
            </a:r>
            <a:r>
              <a:rPr lang="tr-TR" sz="2000" dirty="0">
                <a:ea typeface="MS PGothic" charset="0"/>
              </a:rPr>
              <a:t> </a:t>
            </a:r>
            <a:r>
              <a:rPr lang="tr-TR" sz="2000" dirty="0" err="1">
                <a:ea typeface="MS PGothic" charset="0"/>
              </a:rPr>
              <a:t>respond</a:t>
            </a:r>
            <a:r>
              <a:rPr lang="tr-TR" sz="2000" dirty="0">
                <a:ea typeface="MS PGothic" charset="0"/>
              </a:rPr>
              <a:t> </a:t>
            </a:r>
            <a:r>
              <a:rPr lang="tr-TR" sz="2000" dirty="0" err="1">
                <a:ea typeface="MS PGothic" charset="0"/>
              </a:rPr>
              <a:t>to</a:t>
            </a:r>
            <a:r>
              <a:rPr lang="tr-TR" sz="2000" dirty="0">
                <a:ea typeface="MS PGothic" charset="0"/>
              </a:rPr>
              <a:t> </a:t>
            </a:r>
            <a:r>
              <a:rPr lang="tr-TR" sz="2000" dirty="0" err="1">
                <a:ea typeface="MS PGothic" charset="0"/>
              </a:rPr>
              <a:t>what</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other</a:t>
            </a:r>
            <a:r>
              <a:rPr lang="tr-TR" sz="2000" dirty="0">
                <a:ea typeface="MS PGothic" charset="0"/>
              </a:rPr>
              <a:t> </a:t>
            </a:r>
            <a:r>
              <a:rPr lang="tr-TR" sz="2000" dirty="0" err="1">
                <a:ea typeface="MS PGothic" charset="0"/>
              </a:rPr>
              <a:t>firm</a:t>
            </a:r>
            <a:r>
              <a:rPr lang="tr-TR" sz="2000" dirty="0">
                <a:ea typeface="MS PGothic" charset="0"/>
              </a:rPr>
              <a:t> </a:t>
            </a:r>
            <a:r>
              <a:rPr lang="tr-TR" sz="2000" dirty="0" err="1">
                <a:ea typeface="MS PGothic" charset="0"/>
              </a:rPr>
              <a:t>does</a:t>
            </a:r>
            <a:r>
              <a:rPr lang="tr-TR" sz="2000" dirty="0">
                <a:ea typeface="MS PGothic" charset="0"/>
              </a:rPr>
              <a:t>.</a:t>
            </a:r>
          </a:p>
          <a:p>
            <a:pPr lvl="1" eaLnBrk="1" hangingPunct="1"/>
            <a:r>
              <a:rPr lang="tr-TR" sz="2000" dirty="0" err="1">
                <a:ea typeface="MS PGothic" charset="0"/>
              </a:rPr>
              <a:t>Duopoly</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more</a:t>
            </a:r>
            <a:r>
              <a:rPr lang="tr-TR" sz="2000" dirty="0">
                <a:ea typeface="MS PGothic" charset="0"/>
              </a:rPr>
              <a:t> </a:t>
            </a:r>
            <a:r>
              <a:rPr lang="tr-TR" sz="2000" dirty="0" err="1">
                <a:ea typeface="MS PGothic" charset="0"/>
              </a:rPr>
              <a:t>efficient</a:t>
            </a:r>
            <a:r>
              <a:rPr lang="tr-TR" sz="2000" dirty="0">
                <a:ea typeface="MS PGothic" charset="0"/>
              </a:rPr>
              <a:t> </a:t>
            </a:r>
            <a:r>
              <a:rPr lang="tr-TR" sz="2000" dirty="0" err="1">
                <a:ea typeface="MS PGothic" charset="0"/>
              </a:rPr>
              <a:t>than</a:t>
            </a:r>
            <a:r>
              <a:rPr lang="tr-TR" sz="2000" dirty="0">
                <a:ea typeface="MS PGothic" charset="0"/>
              </a:rPr>
              <a:t> </a:t>
            </a:r>
            <a:r>
              <a:rPr lang="tr-TR" sz="2000" dirty="0" err="1">
                <a:ea typeface="MS PGothic" charset="0"/>
              </a:rPr>
              <a:t>monopoly</a:t>
            </a:r>
            <a:r>
              <a:rPr lang="tr-TR" sz="2000" dirty="0">
                <a:ea typeface="MS PGothic" charset="0"/>
              </a:rPr>
              <a:t>.</a:t>
            </a:r>
          </a:p>
          <a:p>
            <a:pPr lvl="1" eaLnBrk="1" hangingPunct="1"/>
            <a:r>
              <a:rPr lang="tr-TR" sz="2000" dirty="0" err="1">
                <a:ea typeface="MS PGothic" charset="0"/>
              </a:rPr>
              <a:t>This</a:t>
            </a:r>
            <a:r>
              <a:rPr lang="tr-TR" sz="2000" dirty="0">
                <a:ea typeface="MS PGothic" charset="0"/>
              </a:rPr>
              <a:t> </a:t>
            </a:r>
            <a:r>
              <a:rPr lang="tr-TR" sz="2000" dirty="0" err="1">
                <a:ea typeface="MS PGothic" charset="0"/>
              </a:rPr>
              <a:t>outcome</a:t>
            </a:r>
            <a:r>
              <a:rPr lang="tr-TR" sz="2000" dirty="0">
                <a:ea typeface="MS PGothic" charset="0"/>
              </a:rPr>
              <a:t> is </a:t>
            </a:r>
            <a:r>
              <a:rPr lang="tr-TR" sz="2000" dirty="0" err="1">
                <a:ea typeface="MS PGothic" charset="0"/>
              </a:rPr>
              <a:t>called</a:t>
            </a:r>
            <a:r>
              <a:rPr lang="tr-TR" sz="2000" dirty="0">
                <a:ea typeface="MS PGothic" charset="0"/>
              </a:rPr>
              <a:t> </a:t>
            </a:r>
            <a:r>
              <a:rPr lang="tr-TR" sz="2000" dirty="0" err="1">
                <a:ea typeface="MS PGothic" charset="0"/>
              </a:rPr>
              <a:t>the</a:t>
            </a:r>
            <a:r>
              <a:rPr lang="tr-TR" sz="2000" dirty="0">
                <a:ea typeface="MS PGothic" charset="0"/>
              </a:rPr>
              <a:t> </a:t>
            </a:r>
            <a:r>
              <a:rPr lang="tr-TR" sz="2000" dirty="0" err="1">
                <a:ea typeface="MS PGothic" charset="0"/>
              </a:rPr>
              <a:t>second-best</a:t>
            </a:r>
            <a:r>
              <a:rPr lang="tr-TR" sz="2000" dirty="0">
                <a:ea typeface="MS PGothic" charset="0"/>
              </a:rPr>
              <a:t> </a:t>
            </a:r>
            <a:r>
              <a:rPr lang="tr-TR" sz="2000" dirty="0" err="1">
                <a:ea typeface="MS PGothic" charset="0"/>
              </a:rPr>
              <a:t>option</a:t>
            </a:r>
            <a:r>
              <a:rPr lang="tr-TR" sz="2000" dirty="0">
                <a:ea typeface="MS PGothic" charset="0"/>
              </a:rPr>
              <a:t> </a:t>
            </a:r>
            <a:r>
              <a:rPr lang="tr-TR" sz="2000" dirty="0" err="1">
                <a:ea typeface="MS PGothic" charset="0"/>
              </a:rPr>
              <a:t>or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a:t>
            </a:r>
            <a:r>
              <a:rPr lang="tr-TR" sz="2000" dirty="0" err="1">
                <a:ea typeface="MS PGothic" charset="0"/>
              </a:rPr>
              <a:t>We</a:t>
            </a:r>
            <a:r>
              <a:rPr lang="tr-TR" sz="2000" dirty="0">
                <a:ea typeface="MS PGothic" charset="0"/>
              </a:rPr>
              <a:t> </a:t>
            </a:r>
            <a:r>
              <a:rPr lang="tr-TR" sz="2000" dirty="0" err="1">
                <a:ea typeface="MS PGothic" charset="0"/>
              </a:rPr>
              <a:t>will</a:t>
            </a:r>
            <a:r>
              <a:rPr lang="tr-TR" sz="2000" dirty="0">
                <a:ea typeface="MS PGothic" charset="0"/>
              </a:rPr>
              <a:t> not </a:t>
            </a:r>
            <a:r>
              <a:rPr lang="tr-TR" sz="2000" dirty="0" err="1">
                <a:ea typeface="MS PGothic" charset="0"/>
              </a:rPr>
              <a:t>cover</a:t>
            </a:r>
            <a:r>
              <a:rPr lang="tr-TR" sz="2000" dirty="0">
                <a:ea typeface="MS PGothic" charset="0"/>
              </a:rPr>
              <a:t> </a:t>
            </a:r>
            <a:r>
              <a:rPr lang="tr-TR" sz="2000" dirty="0" err="1">
                <a:ea typeface="MS PGothic" charset="0"/>
              </a:rPr>
              <a:t>Nash</a:t>
            </a:r>
            <a:r>
              <a:rPr lang="tr-TR" sz="2000" dirty="0">
                <a:ea typeface="MS PGothic" charset="0"/>
              </a:rPr>
              <a:t> </a:t>
            </a:r>
            <a:r>
              <a:rPr lang="tr-TR" sz="2000" dirty="0" err="1">
                <a:ea typeface="MS PGothic" charset="0"/>
              </a:rPr>
              <a:t>Equilibrium</a:t>
            </a:r>
            <a:r>
              <a:rPr lang="tr-TR" sz="2000" dirty="0">
                <a:ea typeface="MS PGothic" charset="0"/>
              </a:rPr>
              <a:t> in </a:t>
            </a:r>
            <a:r>
              <a:rPr lang="tr-TR" sz="2000" dirty="0" err="1">
                <a:ea typeface="MS PGothic" charset="0"/>
              </a:rPr>
              <a:t>this</a:t>
            </a:r>
            <a:r>
              <a:rPr lang="tr-TR" sz="2000" dirty="0">
                <a:ea typeface="MS PGothic" charset="0"/>
              </a:rPr>
              <a:t> </a:t>
            </a:r>
            <a:r>
              <a:rPr lang="tr-TR" sz="2000" dirty="0" err="1">
                <a:ea typeface="MS PGothic" charset="0"/>
              </a:rPr>
              <a:t>course</a:t>
            </a:r>
            <a:r>
              <a:rPr lang="tr-TR" sz="2000" dirty="0">
                <a:ea typeface="MS PGothic" charset="0"/>
              </a:rPr>
              <a:t>, it is a </a:t>
            </a:r>
            <a:r>
              <a:rPr lang="tr-TR" sz="2000" dirty="0" err="1">
                <a:ea typeface="MS PGothic" charset="0"/>
              </a:rPr>
              <a:t>topic</a:t>
            </a:r>
            <a:r>
              <a:rPr lang="tr-TR" sz="2000" dirty="0">
                <a:ea typeface="MS PGothic" charset="0"/>
              </a:rPr>
              <a:t> </a:t>
            </a:r>
            <a:r>
              <a:rPr lang="tr-TR" sz="2000" dirty="0" err="1">
                <a:ea typeface="MS PGothic" charset="0"/>
              </a:rPr>
              <a:t>part</a:t>
            </a:r>
            <a:r>
              <a:rPr lang="tr-TR" sz="2000" dirty="0">
                <a:ea typeface="MS PGothic" charset="0"/>
              </a:rPr>
              <a:t> of </a:t>
            </a:r>
            <a:r>
              <a:rPr lang="tr-TR" sz="2000" dirty="0" err="1">
                <a:ea typeface="MS PGothic" charset="0"/>
              </a:rPr>
              <a:t>game</a:t>
            </a:r>
            <a:r>
              <a:rPr lang="tr-TR" sz="2000" dirty="0">
                <a:ea typeface="MS PGothic" charset="0"/>
              </a:rPr>
              <a:t> </a:t>
            </a:r>
            <a:r>
              <a:rPr lang="tr-TR" sz="2000" dirty="0" err="1">
                <a:ea typeface="MS PGothic" charset="0"/>
              </a:rPr>
              <a:t>theory</a:t>
            </a:r>
            <a:r>
              <a:rPr lang="tr-TR" sz="2000" dirty="0">
                <a:ea typeface="MS PGothic" charset="0"/>
              </a:rPr>
              <a:t>).</a:t>
            </a:r>
          </a:p>
          <a:p>
            <a:pPr lvl="1" eaLnBrk="1" hangingPunct="1"/>
            <a:r>
              <a:rPr lang="tr-TR" sz="2000" dirty="0" err="1">
                <a:ea typeface="MS PGothic" charset="0"/>
              </a:rPr>
              <a:t>What</a:t>
            </a:r>
            <a:r>
              <a:rPr lang="tr-TR" sz="2000" dirty="0">
                <a:ea typeface="MS PGothic" charset="0"/>
              </a:rPr>
              <a:t> is </a:t>
            </a:r>
            <a:r>
              <a:rPr lang="tr-TR" sz="2000" dirty="0" err="1">
                <a:ea typeface="MS PGothic" charset="0"/>
              </a:rPr>
              <a:t>the</a:t>
            </a:r>
            <a:r>
              <a:rPr lang="tr-TR" sz="2000" dirty="0">
                <a:ea typeface="MS PGothic" charset="0"/>
              </a:rPr>
              <a:t> </a:t>
            </a:r>
            <a:r>
              <a:rPr lang="tr-TR" sz="2000" dirty="0" err="1">
                <a:ea typeface="MS PGothic" charset="0"/>
              </a:rPr>
              <a:t>first-best</a:t>
            </a:r>
            <a:r>
              <a:rPr lang="tr-TR" sz="2000" dirty="0">
                <a:ea typeface="MS PGothic" charset="0"/>
              </a:rPr>
              <a:t> </a:t>
            </a:r>
            <a:r>
              <a:rPr lang="tr-TR" sz="2000" dirty="0" err="1">
                <a:ea typeface="MS PGothic" charset="0"/>
              </a:rPr>
              <a:t>option</a:t>
            </a:r>
            <a:r>
              <a:rPr lang="tr-TR" sz="2000" dirty="0">
                <a:ea typeface="MS PGothic" charset="0"/>
              </a:rPr>
              <a:t>?</a:t>
            </a:r>
            <a:endParaRPr lang="tr-TR" sz="1200" dirty="0">
              <a:ea typeface="MS PGothic" charset="0"/>
            </a:endParaRPr>
          </a:p>
        </p:txBody>
      </p:sp>
      <p:sp>
        <p:nvSpPr>
          <p:cNvPr id="6" name="Rectangle 5"/>
          <p:cNvSpPr>
            <a:spLocks noChangeArrowheads="1"/>
          </p:cNvSpPr>
          <p:nvPr/>
        </p:nvSpPr>
        <p:spPr bwMode="auto">
          <a:xfrm>
            <a:off x="169335" y="4865688"/>
            <a:ext cx="5357284" cy="304800"/>
          </a:xfrm>
          <a:prstGeom prst="rect">
            <a:avLst/>
          </a:prstGeom>
          <a:solidFill>
            <a:srgbClr val="7030A0">
              <a:alpha val="34117"/>
            </a:srgbClr>
          </a:solidFill>
          <a:ln w="9525">
            <a:noFill/>
            <a:miter lim="800000"/>
            <a:headEnd/>
            <a:tailEnd/>
          </a:ln>
          <a:effectLst>
            <a:outerShdw dist="23000" dir="5400000" rotWithShape="0">
              <a:srgbClr val="808080">
                <a:alpha val="34998"/>
              </a:srgbClr>
            </a:outerShdw>
          </a:effectLst>
        </p:spPr>
        <p:txBody>
          <a:bodyPr anchor="ctr"/>
          <a:lstStyle/>
          <a:p>
            <a:pPr algn="ctr" defTabSz="457200" fontAlgn="base">
              <a:spcBef>
                <a:spcPct val="0"/>
              </a:spcBef>
              <a:spcAft>
                <a:spcPct val="0"/>
              </a:spcAft>
              <a:defRPr/>
            </a:pPr>
            <a:endParaRPr lang="tr-TR" dirty="0">
              <a:solidFill>
                <a:prstClr val="white"/>
              </a:solidFill>
              <a:latin typeface="Cambria" panose="02040503050406030204" pitchFamily="18" charset="0"/>
              <a:ea typeface="MS PGothic" charset="0"/>
              <a:cs typeface="MS PGothic" charset="0"/>
            </a:endParaRPr>
          </a:p>
        </p:txBody>
      </p:sp>
    </p:spTree>
    <p:extLst>
      <p:ext uri="{BB962C8B-B14F-4D97-AF65-F5344CB8AC3E}">
        <p14:creationId xmlns:p14="http://schemas.microsoft.com/office/powerpoint/2010/main" val="26307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83">
                                            <p:txEl>
                                              <p:pRg st="1" end="1"/>
                                            </p:txEl>
                                          </p:spTgt>
                                        </p:tgtEl>
                                        <p:attrNameLst>
                                          <p:attrName>style.visibility</p:attrName>
                                        </p:attrNameLst>
                                      </p:cBhvr>
                                      <p:to>
                                        <p:strVal val="visible"/>
                                      </p:to>
                                    </p:set>
                                    <p:animEffect transition="in" filter="checkerboard(across)">
                                      <p:cBhvr>
                                        <p:cTn id="7" dur="500"/>
                                        <p:tgtEl>
                                          <p:spTgt spid="1848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483">
                                            <p:txEl>
                                              <p:pRg st="2" end="2"/>
                                            </p:txEl>
                                          </p:spTgt>
                                        </p:tgtEl>
                                        <p:attrNameLst>
                                          <p:attrName>style.visibility</p:attrName>
                                        </p:attrNameLst>
                                      </p:cBhvr>
                                      <p:to>
                                        <p:strVal val="visible"/>
                                      </p:to>
                                    </p:set>
                                    <p:animEffect transition="in" filter="checkerboard(across)">
                                      <p:cBhvr>
                                        <p:cTn id="10" dur="500"/>
                                        <p:tgtEl>
                                          <p:spTgt spid="1848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483">
                                            <p:txEl>
                                              <p:pRg st="3" end="3"/>
                                            </p:txEl>
                                          </p:spTgt>
                                        </p:tgtEl>
                                        <p:attrNameLst>
                                          <p:attrName>style.visibility</p:attrName>
                                        </p:attrNameLst>
                                      </p:cBhvr>
                                      <p:to>
                                        <p:strVal val="visible"/>
                                      </p:to>
                                    </p:set>
                                    <p:animEffect transition="in" filter="checkerboard(across)">
                                      <p:cBhvr>
                                        <p:cTn id="13" dur="500"/>
                                        <p:tgtEl>
                                          <p:spTgt spid="1848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8483">
                                            <p:txEl>
                                              <p:pRg st="4" end="4"/>
                                            </p:txEl>
                                          </p:spTgt>
                                        </p:tgtEl>
                                        <p:attrNameLst>
                                          <p:attrName>style.visibility</p:attrName>
                                        </p:attrNameLst>
                                      </p:cBhvr>
                                      <p:to>
                                        <p:strVal val="visible"/>
                                      </p:to>
                                    </p:set>
                                    <p:animEffect transition="in" filter="checkerboard(across)">
                                      <p:cBhvr>
                                        <p:cTn id="16" dur="500"/>
                                        <p:tgtEl>
                                          <p:spTgt spid="1848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8483">
                                            <p:txEl>
                                              <p:pRg st="5" end="5"/>
                                            </p:txEl>
                                          </p:spTgt>
                                        </p:tgtEl>
                                        <p:attrNameLst>
                                          <p:attrName>style.visibility</p:attrName>
                                        </p:attrNameLst>
                                      </p:cBhvr>
                                      <p:to>
                                        <p:strVal val="visible"/>
                                      </p:to>
                                    </p:set>
                                    <p:animEffect transition="in" filter="checkerboard(across)">
                                      <p:cBhvr>
                                        <p:cTn id="19" dur="500"/>
                                        <p:tgtEl>
                                          <p:spTgt spid="1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609600" y="45"/>
            <a:ext cx="10972800" cy="1527175"/>
          </a:xfrm>
        </p:spPr>
        <p:txBody>
          <a:bodyPr/>
          <a:lstStyle/>
          <a:p>
            <a:pPr algn="l"/>
            <a:r>
              <a:rPr lang="tr-TR" b="1">
                <a:ea typeface="MS PGothic" charset="0"/>
              </a:rPr>
              <a:t>Mutual Interdependence</a:t>
            </a:r>
            <a:endParaRPr lang="tr-TR" b="1" dirty="0">
              <a:ea typeface="MS PGothic" charset="0"/>
            </a:endParaRPr>
          </a:p>
        </p:txBody>
      </p:sp>
      <p:sp>
        <p:nvSpPr>
          <p:cNvPr id="19459" name="Content Placeholder 2"/>
          <p:cNvSpPr>
            <a:spLocks noGrp="1"/>
          </p:cNvSpPr>
          <p:nvPr>
            <p:ph idx="1"/>
          </p:nvPr>
        </p:nvSpPr>
        <p:spPr>
          <a:xfrm>
            <a:off x="609600" y="1712913"/>
            <a:ext cx="10972800" cy="4895850"/>
          </a:xfrm>
        </p:spPr>
        <p:txBody>
          <a:bodyPr/>
          <a:lstStyle/>
          <a:p>
            <a:pPr eaLnBrk="1" hangingPunct="1"/>
            <a:r>
              <a:rPr lang="tr-TR" sz="3200" dirty="0" err="1">
                <a:ea typeface="MS PGothic" charset="0"/>
              </a:rPr>
              <a:t>Mutual</a:t>
            </a:r>
            <a:r>
              <a:rPr lang="tr-TR" sz="3200" dirty="0">
                <a:ea typeface="MS PGothic" charset="0"/>
              </a:rPr>
              <a:t> </a:t>
            </a:r>
            <a:r>
              <a:rPr lang="tr-TR" sz="3200" dirty="0" err="1">
                <a:ea typeface="MS PGothic" charset="0"/>
              </a:rPr>
              <a:t>interdependence</a:t>
            </a:r>
            <a:endParaRPr lang="tr-TR" sz="2400" dirty="0">
              <a:ea typeface="MS PGothic" charset="0"/>
            </a:endParaRPr>
          </a:p>
          <a:p>
            <a:pPr lvl="1" eaLnBrk="1" hangingPunct="1"/>
            <a:r>
              <a:rPr lang="tr-TR" sz="2800" dirty="0">
                <a:ea typeface="MS PGothic" charset="0"/>
              </a:rPr>
              <a:t>A market </a:t>
            </a:r>
            <a:r>
              <a:rPr lang="tr-TR" sz="2800" dirty="0" err="1">
                <a:ea typeface="MS PGothic" charset="0"/>
              </a:rPr>
              <a:t>situation</a:t>
            </a:r>
            <a:r>
              <a:rPr lang="tr-TR" sz="2800" dirty="0">
                <a:ea typeface="MS PGothic" charset="0"/>
              </a:rPr>
              <a:t> in </a:t>
            </a:r>
            <a:r>
              <a:rPr lang="tr-TR" sz="2800" dirty="0" err="1">
                <a:ea typeface="MS PGothic" charset="0"/>
              </a:rPr>
              <a:t>which</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actions</a:t>
            </a:r>
            <a:r>
              <a:rPr lang="tr-TR" sz="2800" dirty="0">
                <a:ea typeface="MS PGothic" charset="0"/>
              </a:rPr>
              <a:t> of </a:t>
            </a:r>
            <a:r>
              <a:rPr lang="tr-TR" sz="2800" dirty="0" err="1">
                <a:ea typeface="MS PGothic" charset="0"/>
              </a:rPr>
              <a:t>one</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have</a:t>
            </a:r>
            <a:r>
              <a:rPr lang="tr-TR" sz="2800" dirty="0">
                <a:ea typeface="MS PGothic" charset="0"/>
              </a:rPr>
              <a:t> an </a:t>
            </a:r>
            <a:r>
              <a:rPr lang="tr-TR" sz="2800" dirty="0" err="1">
                <a:ea typeface="MS PGothic" charset="0"/>
              </a:rPr>
              <a:t>impact</a:t>
            </a:r>
            <a:r>
              <a:rPr lang="tr-TR" sz="2800" dirty="0">
                <a:ea typeface="MS PGothic" charset="0"/>
              </a:rPr>
              <a:t> on </a:t>
            </a:r>
            <a:r>
              <a:rPr lang="tr-TR" sz="2800" dirty="0" err="1">
                <a:ea typeface="MS PGothic" charset="0"/>
              </a:rPr>
              <a:t>the</a:t>
            </a:r>
            <a:r>
              <a:rPr lang="tr-TR" sz="2800" dirty="0">
                <a:ea typeface="MS PGothic" charset="0"/>
              </a:rPr>
              <a:t> </a:t>
            </a:r>
            <a:r>
              <a:rPr lang="tr-TR" sz="2800" dirty="0" err="1">
                <a:ea typeface="MS PGothic" charset="0"/>
              </a:rPr>
              <a:t>price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output</a:t>
            </a:r>
            <a:r>
              <a:rPr lang="tr-TR" sz="2800" dirty="0">
                <a:ea typeface="MS PGothic" charset="0"/>
              </a:rPr>
              <a:t> of </a:t>
            </a:r>
            <a:r>
              <a:rPr lang="tr-TR" sz="2800" dirty="0" err="1">
                <a:ea typeface="MS PGothic" charset="0"/>
              </a:rPr>
              <a:t>its</a:t>
            </a:r>
            <a:r>
              <a:rPr lang="tr-TR" sz="2800" dirty="0">
                <a:ea typeface="MS PGothic" charset="0"/>
              </a:rPr>
              <a:t> </a:t>
            </a:r>
            <a:r>
              <a:rPr lang="tr-TR" sz="2800" dirty="0" err="1">
                <a:ea typeface="MS PGothic" charset="0"/>
              </a:rPr>
              <a:t>competitors</a:t>
            </a:r>
            <a:r>
              <a:rPr lang="tr-TR" sz="2800" dirty="0">
                <a:ea typeface="MS PGothic" charset="0"/>
              </a:rPr>
              <a:t>.</a:t>
            </a:r>
          </a:p>
          <a:p>
            <a:pPr lvl="1" eaLnBrk="1" hangingPunct="1"/>
            <a:r>
              <a:rPr lang="tr-TR" sz="2800" dirty="0">
                <a:ea typeface="MS PGothic" charset="0"/>
              </a:rPr>
              <a:t>AT-</a:t>
            </a:r>
            <a:r>
              <a:rPr lang="tr-TR" sz="2800" dirty="0" err="1">
                <a:ea typeface="MS PGothic" charset="0"/>
              </a:rPr>
              <a:t>Phone'</a:t>
            </a:r>
            <a:r>
              <a:rPr lang="tr-TR" altLang="ja-JP" sz="2800" dirty="0" err="1">
                <a:ea typeface="MS PGothic" charset="0"/>
              </a:rPr>
              <a:t>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
            </a:r>
            <a:r>
              <a:rPr lang="tr-TR" altLang="ja-JP" sz="2800" dirty="0" err="1">
                <a:ea typeface="MS PGothic" charset="0"/>
              </a:rPr>
              <a:t>Horizon</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Horizon's</a:t>
            </a:r>
            <a:r>
              <a:rPr lang="tr-TR" altLang="ja-JP" sz="2800" dirty="0">
                <a:ea typeface="MS PGothic" charset="0"/>
              </a:rPr>
              <a:t> </a:t>
            </a:r>
            <a:r>
              <a:rPr lang="tr-TR" altLang="ja-JP" sz="2800" dirty="0" err="1">
                <a:ea typeface="MS PGothic" charset="0"/>
              </a:rPr>
              <a:t>response</a:t>
            </a:r>
            <a:r>
              <a:rPr lang="tr-TR" altLang="ja-JP" sz="2800" dirty="0">
                <a:ea typeface="MS PGothic" charset="0"/>
              </a:rPr>
              <a:t> </a:t>
            </a:r>
            <a:r>
              <a:rPr lang="tr-TR" altLang="ja-JP" sz="2800" dirty="0" err="1">
                <a:ea typeface="MS PGothic" charset="0"/>
              </a:rPr>
              <a:t>depends</a:t>
            </a:r>
            <a:r>
              <a:rPr lang="tr-TR" altLang="ja-JP" sz="2800" dirty="0">
                <a:ea typeface="MS PGothic" charset="0"/>
              </a:rPr>
              <a:t> on </a:t>
            </a:r>
            <a:r>
              <a:rPr lang="tr-TR" altLang="ja-JP" sz="2800" dirty="0" err="1">
                <a:ea typeface="MS PGothic" charset="0"/>
              </a:rPr>
              <a:t>the</a:t>
            </a:r>
            <a:r>
              <a:rPr lang="tr-TR" altLang="ja-JP" sz="2800" dirty="0">
                <a:ea typeface="MS PGothic" charset="0"/>
              </a:rPr>
              <a:t> </a:t>
            </a:r>
            <a:r>
              <a:rPr lang="tr-TR" altLang="ja-JP" sz="2800" dirty="0" err="1">
                <a:ea typeface="MS PGothic" charset="0"/>
              </a:rPr>
              <a:t>actions</a:t>
            </a:r>
            <a:r>
              <a:rPr lang="tr-TR" altLang="ja-JP" sz="2800" dirty="0">
                <a:ea typeface="MS PGothic" charset="0"/>
              </a:rPr>
              <a:t> of AT-Phone.</a:t>
            </a:r>
          </a:p>
          <a:p>
            <a:pPr lvl="1" eaLnBrk="1" hangingPunct="1"/>
            <a:r>
              <a:rPr lang="tr-TR" sz="2800" dirty="0" err="1">
                <a:ea typeface="MS PGothic" charset="0"/>
              </a:rPr>
              <a:t>Note</a:t>
            </a:r>
            <a:r>
              <a:rPr lang="tr-TR" sz="2800" dirty="0">
                <a:ea typeface="MS PGothic" charset="0"/>
              </a:rPr>
              <a:t> </a:t>
            </a:r>
            <a:r>
              <a:rPr lang="tr-TR" sz="2800" dirty="0" err="1">
                <a:ea typeface="MS PGothic" charset="0"/>
              </a:rPr>
              <a:t>the</a:t>
            </a:r>
            <a:r>
              <a:rPr lang="tr-TR" sz="2800" dirty="0">
                <a:ea typeface="MS PGothic" charset="0"/>
              </a:rPr>
              <a:t> </a:t>
            </a:r>
            <a:r>
              <a:rPr lang="tr-TR" sz="2800" dirty="0" err="1">
                <a:ea typeface="MS PGothic" charset="0"/>
              </a:rPr>
              <a:t>difference</a:t>
            </a:r>
            <a:r>
              <a:rPr lang="tr-TR" sz="2800" dirty="0">
                <a:ea typeface="MS PGothic" charset="0"/>
              </a:rPr>
              <a:t> </a:t>
            </a:r>
            <a:r>
              <a:rPr lang="tr-TR" sz="2800" dirty="0" err="1">
                <a:ea typeface="MS PGothic" charset="0"/>
              </a:rPr>
              <a:t>between</a:t>
            </a:r>
            <a:r>
              <a:rPr lang="tr-TR" sz="2800" dirty="0">
                <a:ea typeface="MS PGothic" charset="0"/>
              </a:rPr>
              <a:t> </a:t>
            </a:r>
            <a:r>
              <a:rPr lang="tr-TR" sz="2800" dirty="0" err="1">
                <a:ea typeface="MS PGothic" charset="0"/>
              </a:rPr>
              <a:t>interdependence</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independence</a:t>
            </a:r>
            <a:endParaRPr lang="tr-TR" sz="2800" dirty="0">
              <a:ea typeface="MS PGothic" charset="0"/>
            </a:endParaRPr>
          </a:p>
        </p:txBody>
      </p:sp>
    </p:spTree>
    <p:extLst>
      <p:ext uri="{BB962C8B-B14F-4D97-AF65-F5344CB8AC3E}">
        <p14:creationId xmlns:p14="http://schemas.microsoft.com/office/powerpoint/2010/main" val="2843582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7" dur="500"/>
                                        <p:tgtEl>
                                          <p:spTgt spid="1945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0" dur="500"/>
                                        <p:tgtEl>
                                          <p:spTgt spid="1945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13"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59"/>
            <a:ext cx="10972800" cy="1527175"/>
          </a:xfrm>
        </p:spPr>
        <p:txBody>
          <a:bodyPr/>
          <a:lstStyle/>
          <a:p>
            <a:pPr algn="ctr"/>
            <a:r>
              <a:rPr lang="tr-TR" b="1" dirty="0">
                <a:ea typeface="MS PGothic" charset="0"/>
              </a:rPr>
              <a:t>Piyasa Yapılarının Karşılaştırılması</a:t>
            </a:r>
          </a:p>
        </p:txBody>
      </p:sp>
      <p:graphicFrame>
        <p:nvGraphicFramePr>
          <p:cNvPr id="5" name="Table 4"/>
          <p:cNvGraphicFramePr>
            <a:graphicFrameLocks noGrp="1"/>
          </p:cNvGraphicFramePr>
          <p:nvPr>
            <p:extLst>
              <p:ext uri="{D42A27DB-BD31-4B8C-83A1-F6EECF244321}">
                <p14:modId xmlns:p14="http://schemas.microsoft.com/office/powerpoint/2010/main" val="2525923076"/>
              </p:ext>
            </p:extLst>
          </p:nvPr>
        </p:nvGraphicFramePr>
        <p:xfrm>
          <a:off x="391584" y="1828800"/>
          <a:ext cx="11523670" cy="4524376"/>
        </p:xfrm>
        <a:graphic>
          <a:graphicData uri="http://schemas.openxmlformats.org/drawingml/2006/table">
            <a:tbl>
              <a:tblPr/>
              <a:tblGrid>
                <a:gridCol w="3742803">
                  <a:extLst>
                    <a:ext uri="{9D8B030D-6E8A-4147-A177-3AD203B41FA5}">
                      <a16:colId xmlns:a16="http://schemas.microsoft.com/office/drawing/2014/main" val="20000"/>
                    </a:ext>
                  </a:extLst>
                </a:gridCol>
                <a:gridCol w="4011084">
                  <a:extLst>
                    <a:ext uri="{9D8B030D-6E8A-4147-A177-3AD203B41FA5}">
                      <a16:colId xmlns:a16="http://schemas.microsoft.com/office/drawing/2014/main" val="20001"/>
                    </a:ext>
                  </a:extLst>
                </a:gridCol>
                <a:gridCol w="3769783">
                  <a:extLst>
                    <a:ext uri="{9D8B030D-6E8A-4147-A177-3AD203B41FA5}">
                      <a16:colId xmlns:a16="http://schemas.microsoft.com/office/drawing/2014/main" val="20002"/>
                    </a:ext>
                  </a:extLst>
                </a:gridCol>
              </a:tblGrid>
              <a:tr h="137953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Tam Rekabetçi Piyasa</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Tekelci Rekabet Piyasası</a:t>
                      </a:r>
                      <a:endParaRPr kumimoji="0" lang="tr-TR" sz="2000" b="1"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endParaRP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1"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Tekel</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0"/>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 </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Birçok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a:ln>
                            <a:noFill/>
                          </a:ln>
                          <a:solidFill>
                            <a:schemeClr val="tx1"/>
                          </a:solidFill>
                          <a:effectLst/>
                          <a:latin typeface="Cambria" panose="02040503050406030204" pitchFamily="18" charset="0"/>
                          <a:ea typeface="MS PGothic" charset="0"/>
                          <a:cs typeface="Times New Roman" charset="0"/>
                        </a:rPr>
                        <a:t>Tek satıcı</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7788">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Benzer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Farklılaştırılmış ürünler</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Yakın ikamesi olmayan benzersiz bir ürün</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Serbest/Ücretsiz/Kolay giriş ve çıkış</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tr-TR" sz="2000" b="0" i="0" u="none" strike="noStrike" cap="none" normalizeH="0" baseline="0" noProof="0" dirty="0">
                          <a:ln>
                            <a:noFill/>
                          </a:ln>
                          <a:solidFill>
                            <a:schemeClr val="tx1"/>
                          </a:solidFill>
                          <a:effectLst/>
                          <a:latin typeface="Cambria" panose="02040503050406030204" pitchFamily="18" charset="0"/>
                          <a:ea typeface="MS PGothic" charset="0"/>
                          <a:cs typeface="Times New Roman" charset="0"/>
                        </a:rPr>
                        <a:t>Yüksek giriş ve çıkış engelleri</a:t>
                      </a:r>
                    </a:p>
                  </a:txBody>
                  <a:tcPr marL="91433" marR="91433"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00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45"/>
            <a:ext cx="10972800" cy="1527175"/>
          </a:xfrm>
        </p:spPr>
        <p:txBody>
          <a:bodyPr/>
          <a:lstStyle/>
          <a:p>
            <a:r>
              <a:rPr lang="tr-TR" b="1">
                <a:ea typeface="MS PGothic" charset="0"/>
              </a:rPr>
              <a:t>Competition, Duopoly, and Monopoly</a:t>
            </a:r>
            <a:endParaRPr lang="tr-TR" b="1" dirty="0">
              <a:ea typeface="MS PGothic"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26540989"/>
              </p:ext>
            </p:extLst>
          </p:nvPr>
        </p:nvGraphicFramePr>
        <p:xfrm>
          <a:off x="414337" y="1695450"/>
          <a:ext cx="11242147" cy="4979988"/>
        </p:xfrm>
        <a:graphic>
          <a:graphicData uri="http://schemas.openxmlformats.org/drawingml/2006/table">
            <a:tbl>
              <a:tblPr/>
              <a:tblGrid>
                <a:gridCol w="2543176">
                  <a:extLst>
                    <a:ext uri="{9D8B030D-6E8A-4147-A177-3AD203B41FA5}">
                      <a16:colId xmlns:a16="http://schemas.microsoft.com/office/drawing/2014/main" val="20000"/>
                    </a:ext>
                  </a:extLst>
                </a:gridCol>
                <a:gridCol w="2732087">
                  <a:extLst>
                    <a:ext uri="{9D8B030D-6E8A-4147-A177-3AD203B41FA5}">
                      <a16:colId xmlns:a16="http://schemas.microsoft.com/office/drawing/2014/main" val="20001"/>
                    </a:ext>
                  </a:extLst>
                </a:gridCol>
                <a:gridCol w="3166533">
                  <a:extLst>
                    <a:ext uri="{9D8B030D-6E8A-4147-A177-3AD203B41FA5}">
                      <a16:colId xmlns:a16="http://schemas.microsoft.com/office/drawing/2014/main" val="20002"/>
                    </a:ext>
                  </a:extLst>
                </a:gridCol>
                <a:gridCol w="2800351">
                  <a:extLst>
                    <a:ext uri="{9D8B030D-6E8A-4147-A177-3AD203B41FA5}">
                      <a16:colId xmlns:a16="http://schemas.microsoft.com/office/drawing/2014/main" val="20003"/>
                    </a:ext>
                  </a:extLst>
                </a:gridCol>
              </a:tblGrid>
              <a:tr h="628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Competitive Markets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Duopoly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Monopoly</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540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Price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$90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0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Output</a:t>
                      </a: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 </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1200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800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600</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Socially Efficient?</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Yes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No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46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Explanation</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Since the marginal cost of providing cellphone service is zero, the price is eventually driven to zero.</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Each firm is mutually interdependent and adopts a strategy based on the actions of its rival. This leads both firms to charge $60 and service 400 customers.</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The monopolist is free to choose the profit-maximizing output. In this example it maximizes its total revenue.</a:t>
                      </a:r>
                    </a:p>
                  </a:txBody>
                  <a:tcPr marL="91448" marR="9144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058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02_PRINECOMI_CH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16" y="906389"/>
            <a:ext cx="11374967" cy="566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8E4303B0-B9DB-5145-9C3F-82CFF70F7364}"/>
              </a:ext>
            </a:extLst>
          </p:cNvPr>
          <p:cNvSpPr txBox="1">
            <a:spLocks/>
          </p:cNvSpPr>
          <p:nvPr/>
        </p:nvSpPr>
        <p:spPr bwMode="auto">
          <a:xfrm>
            <a:off x="108957" y="210444"/>
            <a:ext cx="11984567" cy="71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a:lstStyle>
          <a:p>
            <a:pPr algn="ctr"/>
            <a:r>
              <a:rPr lang="tr-TR" sz="4200" b="1" kern="0">
                <a:ea typeface="MS PGothic" charset="0"/>
                <a:cs typeface="MS PGothic" charset="0"/>
              </a:rPr>
              <a:t>Organization of Petroleum Exporting Countries</a:t>
            </a:r>
            <a:endParaRPr lang="tr-TR" sz="4200" b="1" kern="0" dirty="0">
              <a:ea typeface="MS PGothic" charset="0"/>
              <a:cs typeface="MS PGothic" charset="0"/>
            </a:endParaRPr>
          </a:p>
        </p:txBody>
      </p:sp>
    </p:spTree>
    <p:extLst>
      <p:ext uri="{BB962C8B-B14F-4D97-AF65-F5344CB8AC3E}">
        <p14:creationId xmlns:p14="http://schemas.microsoft.com/office/powerpoint/2010/main" val="140078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21507" name="Content Placeholder 2"/>
          <p:cNvSpPr>
            <a:spLocks noGrp="1"/>
          </p:cNvSpPr>
          <p:nvPr>
            <p:ph idx="4294967295"/>
          </p:nvPr>
        </p:nvSpPr>
        <p:spPr>
          <a:xfrm>
            <a:off x="609600" y="1789113"/>
            <a:ext cx="10972800" cy="4895850"/>
          </a:xfrm>
        </p:spPr>
        <p:txBody>
          <a:bodyPr/>
          <a:lstStyle/>
          <a:p>
            <a:pPr eaLnBrk="1" hangingPunct="1"/>
            <a:r>
              <a:rPr lang="tr-TR" sz="3200" dirty="0">
                <a:ea typeface="MS PGothic" charset="0"/>
                <a:cs typeface="MS PGothic" charset="0"/>
              </a:rPr>
              <a:t>OPEC (</a:t>
            </a:r>
            <a:r>
              <a:rPr lang="tr-TR" sz="3200" dirty="0" err="1">
                <a:ea typeface="MS PGothic" charset="0"/>
                <a:cs typeface="MS PGothic" charset="0"/>
              </a:rPr>
              <a:t>Organization</a:t>
            </a:r>
            <a:r>
              <a:rPr lang="tr-TR" sz="3200" dirty="0">
                <a:ea typeface="MS PGothic" charset="0"/>
                <a:cs typeface="MS PGothic" charset="0"/>
              </a:rPr>
              <a:t> of </a:t>
            </a:r>
            <a:r>
              <a:rPr lang="tr-TR" sz="3200" dirty="0" err="1">
                <a:ea typeface="MS PGothic" charset="0"/>
                <a:cs typeface="MS PGothic" charset="0"/>
              </a:rPr>
              <a:t>Petroleum</a:t>
            </a:r>
            <a:endParaRPr lang="tr-TR" sz="3200" dirty="0">
              <a:ea typeface="MS PGothic" charset="0"/>
              <a:cs typeface="MS PGothic" charset="0"/>
            </a:endParaRPr>
          </a:p>
          <a:p>
            <a:pPr marL="0" indent="0" eaLnBrk="1" hangingPunct="1">
              <a:buNone/>
            </a:pPr>
            <a:r>
              <a:rPr lang="tr-TR" sz="3200" dirty="0">
                <a:ea typeface="MS PGothic" charset="0"/>
                <a:cs typeface="MS PGothic" charset="0"/>
              </a:rPr>
              <a:t>   </a:t>
            </a:r>
            <a:r>
              <a:rPr lang="tr-TR" sz="3200" dirty="0" err="1">
                <a:ea typeface="MS PGothic" charset="0"/>
                <a:cs typeface="MS PGothic" charset="0"/>
              </a:rPr>
              <a:t>Exporting</a:t>
            </a:r>
            <a:r>
              <a:rPr lang="tr-TR" sz="3200" dirty="0">
                <a:ea typeface="MS PGothic" charset="0"/>
                <a:cs typeface="MS PGothic" charset="0"/>
              </a:rPr>
              <a:t> </a:t>
            </a:r>
            <a:r>
              <a:rPr lang="tr-TR" sz="3200" dirty="0" err="1">
                <a:ea typeface="MS PGothic" charset="0"/>
                <a:cs typeface="MS PGothic" charset="0"/>
              </a:rPr>
              <a:t>Countries</a:t>
            </a:r>
            <a:r>
              <a:rPr lang="tr-TR" sz="3200" dirty="0">
                <a:ea typeface="MS PGothic" charset="0"/>
                <a:cs typeface="MS PGothic" charset="0"/>
              </a:rPr>
              <a:t>) </a:t>
            </a:r>
            <a:r>
              <a:rPr lang="tr-TR" sz="3200" dirty="0" err="1">
                <a:ea typeface="MS PGothic" charset="0"/>
                <a:cs typeface="MS PGothic" charset="0"/>
              </a:rPr>
              <a:t>cartel</a:t>
            </a:r>
            <a:endParaRPr lang="tr-TR" sz="3200" dirty="0">
              <a:ea typeface="MS PGothic" charset="0"/>
              <a:cs typeface="MS PGothic" charset="0"/>
            </a:endParaRPr>
          </a:p>
          <a:p>
            <a:pPr eaLnBrk="1" hangingPunct="1"/>
            <a:r>
              <a:rPr lang="tr-TR" sz="3200" dirty="0">
                <a:ea typeface="MS PGothic" charset="0"/>
                <a:cs typeface="MS PGothic" charset="0"/>
              </a:rPr>
              <a:t>1988 </a:t>
            </a:r>
            <a:r>
              <a:rPr lang="tr-TR" sz="3200" dirty="0" err="1">
                <a:ea typeface="MS PGothic" charset="0"/>
                <a:cs typeface="MS PGothic" charset="0"/>
              </a:rPr>
              <a:t>Iraq</a:t>
            </a:r>
            <a:endParaRPr lang="tr-TR" sz="3200" dirty="0">
              <a:ea typeface="MS PGothic" charset="0"/>
              <a:cs typeface="MS PGothic" charset="0"/>
            </a:endParaRPr>
          </a:p>
          <a:p>
            <a:pPr lvl="1" eaLnBrk="1" hangingPunct="1"/>
            <a:r>
              <a:rPr lang="tr-TR" sz="2800" dirty="0" err="1">
                <a:ea typeface="MS PGothic" charset="0"/>
                <a:cs typeface="MS PGothic" charset="0"/>
              </a:rPr>
              <a:t>Virtually</a:t>
            </a:r>
            <a:r>
              <a:rPr lang="tr-TR" sz="2800" dirty="0">
                <a:ea typeface="MS PGothic" charset="0"/>
                <a:cs typeface="MS PGothic" charset="0"/>
              </a:rPr>
              <a:t> </a:t>
            </a:r>
            <a:r>
              <a:rPr lang="tr-TR" sz="2800" dirty="0" err="1">
                <a:ea typeface="MS PGothic" charset="0"/>
                <a:cs typeface="MS PGothic" charset="0"/>
              </a:rPr>
              <a:t>bankrupt</a:t>
            </a:r>
            <a:endParaRPr lang="tr-TR" sz="2800" dirty="0">
              <a:ea typeface="MS PGothic" charset="0"/>
              <a:cs typeface="MS PGothic" charset="0"/>
            </a:endParaRPr>
          </a:p>
          <a:p>
            <a:pPr lvl="1" eaLnBrk="1" hangingPunct="1"/>
            <a:r>
              <a:rPr lang="tr-TR" sz="2800" dirty="0" err="1">
                <a:ea typeface="MS PGothic" charset="0"/>
                <a:cs typeface="MS PGothic" charset="0"/>
              </a:rPr>
              <a:t>Economy</a:t>
            </a:r>
            <a:r>
              <a:rPr lang="tr-TR" sz="2800" dirty="0">
                <a:ea typeface="MS PGothic" charset="0"/>
                <a:cs typeface="MS PGothic" charset="0"/>
              </a:rPr>
              <a:t> </a:t>
            </a:r>
            <a:r>
              <a:rPr lang="tr-TR" sz="2800" dirty="0" err="1">
                <a:ea typeface="MS PGothic" charset="0"/>
                <a:cs typeface="MS PGothic" charset="0"/>
              </a:rPr>
              <a:t>was</a:t>
            </a:r>
            <a:r>
              <a:rPr lang="tr-TR" sz="2800" dirty="0">
                <a:ea typeface="MS PGothic" charset="0"/>
                <a:cs typeface="MS PGothic" charset="0"/>
              </a:rPr>
              <a:t> </a:t>
            </a:r>
            <a:r>
              <a:rPr lang="tr-TR" sz="2800" dirty="0" err="1">
                <a:ea typeface="MS PGothic" charset="0"/>
                <a:cs typeface="MS PGothic" charset="0"/>
              </a:rPr>
              <a:t>depended</a:t>
            </a:r>
            <a:r>
              <a:rPr lang="tr-TR" sz="2800" dirty="0">
                <a:ea typeface="MS PGothic" charset="0"/>
                <a:cs typeface="MS PGothic" charset="0"/>
              </a:rPr>
              <a:t> </a:t>
            </a:r>
            <a:r>
              <a:rPr lang="tr-TR" sz="2800" dirty="0" err="1">
                <a:ea typeface="MS PGothic" charset="0"/>
                <a:cs typeface="MS PGothic" charset="0"/>
              </a:rPr>
              <a:t>mostly</a:t>
            </a:r>
            <a:r>
              <a:rPr lang="tr-TR" sz="2800" dirty="0">
                <a:ea typeface="MS PGothic" charset="0"/>
                <a:cs typeface="MS PGothic" charset="0"/>
              </a:rPr>
              <a:t> on </a:t>
            </a:r>
            <a:r>
              <a:rPr lang="tr-TR" sz="2800" dirty="0" err="1">
                <a:ea typeface="MS PGothic" charset="0"/>
                <a:cs typeface="MS PGothic" charset="0"/>
              </a:rPr>
              <a:t>exporting</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a:t>
            </a:r>
          </a:p>
          <a:p>
            <a:pPr lvl="1" eaLnBrk="1" hangingPunct="1"/>
            <a:r>
              <a:rPr lang="tr-TR" sz="2800" dirty="0" err="1">
                <a:ea typeface="MS PGothic" charset="0"/>
                <a:cs typeface="MS PGothic" charset="0"/>
              </a:rPr>
              <a:t>Low</a:t>
            </a:r>
            <a:r>
              <a:rPr lang="tr-TR" sz="2800" dirty="0">
                <a:ea typeface="MS PGothic" charset="0"/>
                <a:cs typeface="MS PGothic" charset="0"/>
              </a:rPr>
              <a:t> </a:t>
            </a:r>
            <a:r>
              <a:rPr lang="tr-TR" sz="2800" dirty="0" err="1">
                <a:ea typeface="MS PGothic" charset="0"/>
                <a:cs typeface="MS PGothic" charset="0"/>
              </a:rPr>
              <a:t>oil</a:t>
            </a:r>
            <a:r>
              <a:rPr lang="tr-TR" sz="2800" dirty="0">
                <a:ea typeface="MS PGothic" charset="0"/>
                <a:cs typeface="MS PGothic" charset="0"/>
              </a:rPr>
              <a:t> </a:t>
            </a:r>
            <a:r>
              <a:rPr lang="tr-TR" sz="2800" dirty="0" err="1">
                <a:ea typeface="MS PGothic" charset="0"/>
                <a:cs typeface="MS PGothic" charset="0"/>
              </a:rPr>
              <a:t>prices</a:t>
            </a:r>
            <a:r>
              <a:rPr lang="tr-TR" sz="2800" dirty="0">
                <a:ea typeface="MS PGothic" charset="0"/>
                <a:cs typeface="MS PGothic" charset="0"/>
              </a:rPr>
              <a:t> </a:t>
            </a:r>
            <a:r>
              <a:rPr lang="tr-TR" sz="2800" dirty="0" err="1">
                <a:ea typeface="MS PGothic" charset="0"/>
                <a:cs typeface="MS PGothic" charset="0"/>
              </a:rPr>
              <a:t>hurting</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further</a:t>
            </a:r>
            <a:endParaRPr lang="tr-TR" sz="2800" dirty="0">
              <a:ea typeface="MS PGothic" charset="0"/>
              <a:cs typeface="MS PGothic" charset="0"/>
            </a:endParaRPr>
          </a:p>
          <a:p>
            <a:pPr lvl="1" eaLnBrk="1" hangingPunct="1"/>
            <a:r>
              <a:rPr lang="tr-TR" sz="2800" dirty="0" err="1">
                <a:ea typeface="MS PGothic" charset="0"/>
                <a:cs typeface="MS PGothic" charset="0"/>
              </a:rPr>
              <a:t>Iraq</a:t>
            </a:r>
            <a:r>
              <a:rPr lang="tr-TR" sz="2800" dirty="0">
                <a:ea typeface="MS PGothic" charset="0"/>
                <a:cs typeface="MS PGothic" charset="0"/>
              </a:rPr>
              <a:t> </a:t>
            </a:r>
            <a:r>
              <a:rPr lang="tr-TR" sz="2800" dirty="0" err="1">
                <a:ea typeface="MS PGothic" charset="0"/>
                <a:cs typeface="MS PGothic" charset="0"/>
              </a:rPr>
              <a:t>accused</a:t>
            </a:r>
            <a:r>
              <a:rPr lang="tr-TR" sz="2800" dirty="0">
                <a:ea typeface="MS PGothic" charset="0"/>
                <a:cs typeface="MS PGothic" charset="0"/>
              </a:rPr>
              <a:t> </a:t>
            </a:r>
            <a:r>
              <a:rPr lang="tr-TR" sz="2800" dirty="0" err="1">
                <a:ea typeface="MS PGothic" charset="0"/>
                <a:cs typeface="MS PGothic" charset="0"/>
              </a:rPr>
              <a:t>Kuwait</a:t>
            </a:r>
            <a:r>
              <a:rPr lang="tr-TR" sz="2800" dirty="0">
                <a:ea typeface="MS PGothic" charset="0"/>
                <a:cs typeface="MS PGothic" charset="0"/>
              </a:rPr>
              <a:t> of </a:t>
            </a:r>
            <a:r>
              <a:rPr lang="tr-TR" altLang="ja-JP" sz="2800" dirty="0">
                <a:ea typeface="MS PGothic" charset="0"/>
                <a:cs typeface="MS PGothic" charset="0"/>
              </a:rPr>
              <a:t>"</a:t>
            </a:r>
            <a:r>
              <a:rPr lang="tr-TR" altLang="ja-JP" sz="2800" dirty="0" err="1">
                <a:ea typeface="MS PGothic" charset="0"/>
                <a:cs typeface="MS PGothic" charset="0"/>
              </a:rPr>
              <a:t>cheating</a:t>
            </a:r>
            <a:r>
              <a:rPr lang="tr-TR" altLang="ja-JP" sz="2800" dirty="0">
                <a:ea typeface="MS PGothic" charset="0"/>
                <a:cs typeface="MS PGothic" charset="0"/>
              </a:rPr>
              <a:t>" </a:t>
            </a:r>
            <a:r>
              <a:rPr lang="tr-TR" altLang="ja-JP" sz="2800" dirty="0" err="1">
                <a:ea typeface="MS PGothic" charset="0"/>
                <a:cs typeface="MS PGothic" charset="0"/>
              </a:rPr>
              <a:t>and</a:t>
            </a:r>
            <a:r>
              <a:rPr lang="tr-TR" altLang="ja-JP" sz="2800" dirty="0">
                <a:ea typeface="MS PGothic" charset="0"/>
                <a:cs typeface="MS PGothic" charset="0"/>
              </a:rPr>
              <a:t> </a:t>
            </a:r>
            <a:r>
              <a:rPr lang="tr-TR" altLang="ja-JP" sz="2800" dirty="0" err="1">
                <a:ea typeface="MS PGothic" charset="0"/>
                <a:cs typeface="MS PGothic" charset="0"/>
              </a:rPr>
              <a:t>overproducing</a:t>
            </a:r>
            <a:r>
              <a:rPr lang="tr-TR" altLang="ja-JP" sz="2800" dirty="0">
                <a:ea typeface="MS PGothic" charset="0"/>
                <a:cs typeface="MS PGothic" charset="0"/>
              </a:rPr>
              <a:t> </a:t>
            </a:r>
            <a:r>
              <a:rPr lang="tr-TR" altLang="ja-JP" sz="2800" dirty="0" err="1">
                <a:ea typeface="MS PGothic" charset="0"/>
                <a:cs typeface="MS PGothic" charset="0"/>
              </a:rPr>
              <a:t>oil</a:t>
            </a:r>
            <a:r>
              <a:rPr lang="tr-TR" altLang="ja-JP" sz="2800" dirty="0">
                <a:ea typeface="MS PGothic" charset="0"/>
                <a:cs typeface="MS PGothic" charset="0"/>
              </a:rPr>
              <a:t>, </a:t>
            </a:r>
            <a:r>
              <a:rPr lang="tr-TR" altLang="ja-JP" sz="2800" dirty="0" err="1">
                <a:ea typeface="MS PGothic" charset="0"/>
                <a:cs typeface="MS PGothic" charset="0"/>
              </a:rPr>
              <a:t>which</a:t>
            </a:r>
            <a:r>
              <a:rPr lang="tr-TR" altLang="ja-JP" sz="2800" dirty="0">
                <a:ea typeface="MS PGothic" charset="0"/>
                <a:cs typeface="MS PGothic" charset="0"/>
              </a:rPr>
              <a:t> </a:t>
            </a:r>
            <a:r>
              <a:rPr lang="tr-TR" altLang="ja-JP" sz="2800" dirty="0" err="1">
                <a:ea typeface="MS PGothic" charset="0"/>
                <a:cs typeface="MS PGothic" charset="0"/>
              </a:rPr>
              <a:t>lowered</a:t>
            </a:r>
            <a:r>
              <a:rPr lang="tr-TR" altLang="ja-JP" sz="2800" dirty="0">
                <a:ea typeface="MS PGothic" charset="0"/>
                <a:cs typeface="MS PGothic" charset="0"/>
              </a:rPr>
              <a:t> </a:t>
            </a:r>
            <a:r>
              <a:rPr lang="tr-TR" altLang="ja-JP" sz="2800" dirty="0" err="1">
                <a:ea typeface="MS PGothic" charset="0"/>
                <a:cs typeface="MS PGothic" charset="0"/>
              </a:rPr>
              <a:t>the</a:t>
            </a:r>
            <a:r>
              <a:rPr lang="tr-TR" altLang="ja-JP" sz="2800" dirty="0">
                <a:ea typeface="MS PGothic" charset="0"/>
                <a:cs typeface="MS PGothic" charset="0"/>
              </a:rPr>
              <a:t> </a:t>
            </a:r>
            <a:r>
              <a:rPr lang="tr-TR" altLang="ja-JP" sz="2800" dirty="0" err="1">
                <a:ea typeface="MS PGothic" charset="0"/>
                <a:cs typeface="MS PGothic" charset="0"/>
              </a:rPr>
              <a:t>price</a:t>
            </a:r>
            <a:r>
              <a:rPr lang="tr-TR" altLang="ja-JP" sz="2800" dirty="0">
                <a:ea typeface="MS PGothic" charset="0"/>
                <a:cs typeface="MS PGothic" charset="0"/>
              </a:rPr>
              <a:t>.</a:t>
            </a:r>
          </a:p>
          <a:p>
            <a:pPr lvl="1" eaLnBrk="1" hangingPunct="1"/>
            <a:r>
              <a:rPr lang="tr-TR" sz="2800" dirty="0" err="1">
                <a:ea typeface="MS PGothic" charset="0"/>
                <a:cs typeface="MS PGothic" charset="0"/>
              </a:rPr>
              <a:t>What</a:t>
            </a:r>
            <a:r>
              <a:rPr lang="tr-TR" sz="2800" dirty="0">
                <a:ea typeface="MS PGothic" charset="0"/>
                <a:cs typeface="MS PGothic" charset="0"/>
              </a:rPr>
              <a:t> </a:t>
            </a:r>
            <a:r>
              <a:rPr lang="tr-TR" sz="2800" dirty="0" err="1">
                <a:ea typeface="MS PGothic" charset="0"/>
                <a:cs typeface="MS PGothic" charset="0"/>
              </a:rPr>
              <a:t>did</a:t>
            </a:r>
            <a:r>
              <a:rPr lang="tr-TR" sz="2800" dirty="0">
                <a:ea typeface="MS PGothic" charset="0"/>
                <a:cs typeface="MS PGothic" charset="0"/>
              </a:rPr>
              <a:t> </a:t>
            </a:r>
            <a:r>
              <a:rPr lang="tr-TR" sz="2800" dirty="0" err="1">
                <a:ea typeface="MS PGothic" charset="0"/>
                <a:cs typeface="MS PGothic" charset="0"/>
              </a:rPr>
              <a:t>Iraq</a:t>
            </a:r>
            <a:r>
              <a:rPr lang="tr-TR" sz="2800" dirty="0">
                <a:ea typeface="MS PGothic" charset="0"/>
                <a:cs typeface="MS PGothic" charset="0"/>
              </a:rPr>
              <a:t> do?</a:t>
            </a:r>
          </a:p>
        </p:txBody>
      </p:sp>
      <p:pic>
        <p:nvPicPr>
          <p:cNvPr id="40963" name="Picture 5" descr="I:\DirkTextbookN\Jpegs(All)\VOLUME_1_MICRO_Class-test\02_PRINECO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435" y="1742406"/>
            <a:ext cx="3810000" cy="197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85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12" dur="500"/>
                                        <p:tgtEl>
                                          <p:spTgt spid="2150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2" dur="500"/>
                                        <p:tgtEl>
                                          <p:spTgt spid="2150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27" dur="500"/>
                                        <p:tgtEl>
                                          <p:spTgt spid="21507">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idx="4294967295"/>
          </p:nvPr>
        </p:nvSpPr>
        <p:spPr>
          <a:xfrm>
            <a:off x="609600" y="27"/>
            <a:ext cx="10972800" cy="1527175"/>
          </a:xfrm>
        </p:spPr>
        <p:txBody>
          <a:bodyPr/>
          <a:lstStyle/>
          <a:p>
            <a:pPr algn="l"/>
            <a:r>
              <a:rPr lang="tr-TR" b="1">
                <a:ea typeface="MS PGothic" charset="0"/>
                <a:cs typeface="MS PGothic" charset="0"/>
              </a:rPr>
              <a:t>Cheating in a Cartel</a:t>
            </a:r>
            <a:endParaRPr lang="tr-TR" b="1" dirty="0">
              <a:ea typeface="MS PGothic" charset="0"/>
              <a:cs typeface="MS PGothic" charset="0"/>
            </a:endParaRPr>
          </a:p>
        </p:txBody>
      </p:sp>
      <p:sp>
        <p:nvSpPr>
          <p:cNvPr id="43010" name="Content Placeholder 2"/>
          <p:cNvSpPr>
            <a:spLocks noGrp="1"/>
          </p:cNvSpPr>
          <p:nvPr>
            <p:ph idx="4294967295"/>
          </p:nvPr>
        </p:nvSpPr>
        <p:spPr>
          <a:xfrm>
            <a:off x="609600" y="1712940"/>
            <a:ext cx="10972800" cy="1635125"/>
          </a:xfrm>
        </p:spPr>
        <p:txBody>
          <a:bodyPr/>
          <a:lstStyle/>
          <a:p>
            <a:pPr eaLnBrk="1" hangingPunct="1"/>
            <a:r>
              <a:rPr lang="tr-TR" sz="3200">
                <a:ea typeface="MS PGothic" charset="0"/>
                <a:cs typeface="MS PGothic" charset="0"/>
              </a:rPr>
              <a:t>Gulf War</a:t>
            </a:r>
          </a:p>
          <a:p>
            <a:pPr eaLnBrk="1" hangingPunct="1"/>
            <a:r>
              <a:rPr lang="tr-TR" sz="3200">
                <a:ea typeface="MS PGothic" charset="0"/>
                <a:cs typeface="MS PGothic" charset="0"/>
              </a:rPr>
              <a:t>Iraq invades Kuwait City</a:t>
            </a:r>
            <a:endParaRPr lang="tr-TR" sz="2400" dirty="0">
              <a:ea typeface="MS PGothic" charset="0"/>
              <a:cs typeface="MS PGothic" charset="0"/>
            </a:endParaRPr>
          </a:p>
        </p:txBody>
      </p:sp>
      <p:pic>
        <p:nvPicPr>
          <p:cNvPr id="43011" name="Picture 5" descr="G:\DirkTextbookN\Jpegs(All)\JpegsBatch3LateJuly\GettyImages_514262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933" y="2959127"/>
            <a:ext cx="7061200" cy="365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475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4579" name="Content Placeholder 2"/>
          <p:cNvSpPr>
            <a:spLocks noGrp="1"/>
          </p:cNvSpPr>
          <p:nvPr>
            <p:ph idx="1"/>
          </p:nvPr>
        </p:nvSpPr>
        <p:spPr>
          <a:xfrm>
            <a:off x="609600" y="1589144"/>
            <a:ext cx="10972800" cy="5080597"/>
          </a:xfrm>
        </p:spPr>
        <p:txBody>
          <a:bodyPr/>
          <a:lstStyle/>
          <a:p>
            <a:pPr eaLnBrk="1" hangingPunct="1"/>
            <a:r>
              <a:rPr lang="tr-TR" sz="3200" dirty="0" err="1">
                <a:ea typeface="MS PGothic" charset="0"/>
              </a:rPr>
              <a:t>Imagine</a:t>
            </a:r>
            <a:r>
              <a:rPr lang="tr-TR" sz="3200" dirty="0">
                <a:ea typeface="MS PGothic" charset="0"/>
              </a:rPr>
              <a:t> </a:t>
            </a:r>
            <a:r>
              <a:rPr lang="tr-TR" sz="3200" dirty="0" err="1">
                <a:ea typeface="MS PGothic" charset="0"/>
              </a:rPr>
              <a:t>if</a:t>
            </a:r>
            <a:r>
              <a:rPr lang="tr-TR" sz="3200" dirty="0">
                <a:ea typeface="MS PGothic" charset="0"/>
              </a:rPr>
              <a:t> a </a:t>
            </a:r>
            <a:r>
              <a:rPr lang="tr-TR" sz="3200" dirty="0" err="1">
                <a:ea typeface="MS PGothic" charset="0"/>
              </a:rPr>
              <a:t>third</a:t>
            </a:r>
            <a:r>
              <a:rPr lang="tr-TR" sz="3200" dirty="0">
                <a:ea typeface="MS PGothic" charset="0"/>
              </a:rPr>
              <a:t> </a:t>
            </a:r>
            <a:r>
              <a:rPr lang="tr-TR" sz="3200" dirty="0" err="1">
                <a:ea typeface="MS PGothic" charset="0"/>
              </a:rPr>
              <a:t>firm</a:t>
            </a:r>
            <a:r>
              <a:rPr lang="tr-TR" sz="3200" dirty="0">
                <a:ea typeface="MS PGothic" charset="0"/>
              </a:rPr>
              <a:t> </a:t>
            </a:r>
            <a:r>
              <a:rPr lang="tr-TR" sz="3200" dirty="0" err="1">
                <a:ea typeface="MS PGothic" charset="0"/>
              </a:rPr>
              <a:t>entered</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phone</a:t>
            </a:r>
            <a:r>
              <a:rPr lang="tr-TR" sz="3200" dirty="0">
                <a:ea typeface="MS PGothic" charset="0"/>
              </a:rPr>
              <a:t> market </a:t>
            </a:r>
            <a:r>
              <a:rPr lang="tr-TR" sz="3200" dirty="0" err="1">
                <a:ea typeface="MS PGothic" charset="0"/>
              </a:rPr>
              <a:t>and</a:t>
            </a:r>
            <a:r>
              <a:rPr lang="tr-TR" sz="3200" dirty="0">
                <a:ea typeface="MS PGothic" charset="0"/>
              </a:rPr>
              <a:t> </a:t>
            </a:r>
            <a:r>
              <a:rPr lang="tr-TR" sz="3200" dirty="0" err="1">
                <a:ea typeface="MS PGothic" charset="0"/>
              </a:rPr>
              <a:t>builds</a:t>
            </a:r>
            <a:r>
              <a:rPr lang="tr-TR" sz="3200" dirty="0">
                <a:ea typeface="MS PGothic" charset="0"/>
              </a:rPr>
              <a:t> a </a:t>
            </a:r>
            <a:r>
              <a:rPr lang="tr-TR" sz="3200" dirty="0" err="1">
                <a:ea typeface="MS PGothic" charset="0"/>
              </a:rPr>
              <a:t>cell</a:t>
            </a:r>
            <a:r>
              <a:rPr lang="tr-TR" sz="3200" dirty="0">
                <a:ea typeface="MS PGothic" charset="0"/>
              </a:rPr>
              <a:t> </a:t>
            </a:r>
            <a:r>
              <a:rPr lang="tr-TR" sz="3200" dirty="0" err="1">
                <a:ea typeface="MS PGothic" charset="0"/>
              </a:rPr>
              <a:t>tower</a:t>
            </a:r>
            <a:r>
              <a:rPr lang="tr-TR" sz="3200" dirty="0">
                <a:ea typeface="MS PGothic" charset="0"/>
              </a:rPr>
              <a:t>: </a:t>
            </a:r>
          </a:p>
          <a:p>
            <a:pPr lvl="1" eaLnBrk="1" hangingPunct="1"/>
            <a:r>
              <a:rPr lang="tr-TR" sz="2800" dirty="0" err="1">
                <a:ea typeface="MS PGothic" charset="0"/>
              </a:rPr>
              <a:t>So</a:t>
            </a:r>
            <a:r>
              <a:rPr lang="tr-TR" sz="2800" dirty="0">
                <a:ea typeface="MS PGothic" charset="0"/>
              </a:rPr>
              <a:t> it is not </a:t>
            </a:r>
            <a:r>
              <a:rPr lang="tr-TR" sz="2800" dirty="0" err="1">
                <a:ea typeface="MS PGothic" charset="0"/>
              </a:rPr>
              <a:t>duopoly</a:t>
            </a:r>
            <a:r>
              <a:rPr lang="tr-TR" sz="2800" dirty="0">
                <a:ea typeface="MS PGothic" charset="0"/>
              </a:rPr>
              <a:t> </a:t>
            </a:r>
            <a:r>
              <a:rPr lang="tr-TR" sz="2800" dirty="0" err="1">
                <a:ea typeface="MS PGothic" charset="0"/>
              </a:rPr>
              <a:t>anymore</a:t>
            </a:r>
            <a:r>
              <a:rPr lang="tr-TR" sz="2800" dirty="0">
                <a:ea typeface="MS PGothic" charset="0"/>
              </a:rPr>
              <a:t> but </a:t>
            </a:r>
            <a:r>
              <a:rPr lang="tr-TR" sz="2800" dirty="0" err="1">
                <a:ea typeface="MS PGothic" charset="0"/>
              </a:rPr>
              <a:t>Oligopoly</a:t>
            </a:r>
            <a:r>
              <a:rPr lang="tr-TR" sz="2800" dirty="0">
                <a:ea typeface="MS PGothic" charset="0"/>
              </a:rPr>
              <a:t>.</a:t>
            </a:r>
          </a:p>
          <a:p>
            <a:pPr eaLnBrk="1" hangingPunct="1"/>
            <a:r>
              <a:rPr lang="tr-TR" sz="2800" dirty="0" err="1">
                <a:ea typeface="MS PGothic" charset="0"/>
              </a:rPr>
              <a:t>Price</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total </a:t>
            </a:r>
            <a:r>
              <a:rPr lang="tr-TR" sz="2400" dirty="0" err="1">
                <a:ea typeface="MS PGothic" charset="0"/>
              </a:rPr>
              <a:t>number</a:t>
            </a:r>
            <a:r>
              <a:rPr lang="tr-TR" sz="2400" dirty="0">
                <a:ea typeface="MS PGothic" charset="0"/>
              </a:rPr>
              <a:t> of </a:t>
            </a:r>
            <a:r>
              <a:rPr lang="tr-TR" sz="2400" dirty="0" err="1">
                <a:ea typeface="MS PGothic" charset="0"/>
              </a:rPr>
              <a:t>cellphone</a:t>
            </a:r>
            <a:r>
              <a:rPr lang="tr-TR" sz="2400" dirty="0">
                <a:ea typeface="MS PGothic" charset="0"/>
              </a:rPr>
              <a:t> </a:t>
            </a:r>
            <a:r>
              <a:rPr lang="tr-TR" sz="2400" dirty="0" err="1">
                <a:ea typeface="MS PGothic" charset="0"/>
              </a:rPr>
              <a:t>contracts</a:t>
            </a:r>
            <a:r>
              <a:rPr lang="tr-TR" sz="2400" dirty="0">
                <a:ea typeface="MS PGothic" charset="0"/>
              </a:rPr>
              <a:t> </a:t>
            </a:r>
            <a:r>
              <a:rPr lang="tr-TR" sz="2400" dirty="0" err="1">
                <a:ea typeface="MS PGothic" charset="0"/>
              </a:rPr>
              <a:t>sold</a:t>
            </a:r>
            <a:r>
              <a:rPr lang="tr-TR" sz="2400" dirty="0">
                <a:ea typeface="MS PGothic" charset="0"/>
              </a:rPr>
              <a:t> (</a:t>
            </a:r>
            <a:r>
              <a:rPr lang="tr-TR" sz="2400" dirty="0" err="1">
                <a:ea typeface="MS PGothic" charset="0"/>
              </a:rPr>
              <a:t>supply</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and</a:t>
            </a:r>
            <a:r>
              <a:rPr lang="tr-TR" sz="2400" dirty="0">
                <a:ea typeface="MS PGothic" charset="0"/>
              </a:rPr>
              <a:t> </a:t>
            </a:r>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firms</a:t>
            </a:r>
            <a:r>
              <a:rPr lang="tr-TR" sz="2400" dirty="0">
                <a:ea typeface="MS PGothic" charset="0"/>
              </a:rPr>
              <a:t> </a:t>
            </a:r>
            <a:r>
              <a:rPr lang="tr-TR" sz="2400" dirty="0" err="1">
                <a:ea typeface="MS PGothic" charset="0"/>
              </a:rPr>
              <a:t>are</a:t>
            </a:r>
            <a:r>
              <a:rPr lang="tr-TR" sz="2400" dirty="0">
                <a:ea typeface="MS PGothic" charset="0"/>
              </a:rPr>
              <a:t> </a:t>
            </a:r>
            <a:r>
              <a:rPr lang="tr-TR" sz="2400" dirty="0" err="1">
                <a:ea typeface="MS PGothic" charset="0"/>
              </a:rPr>
              <a:t>able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charge</a:t>
            </a:r>
            <a:r>
              <a:rPr lang="tr-TR" sz="2400" dirty="0">
                <a:ea typeface="MS PGothic" charset="0"/>
              </a:rPr>
              <a:t> </a:t>
            </a:r>
            <a:r>
              <a:rPr lang="tr-TR" sz="2400" dirty="0" err="1">
                <a:ea typeface="MS PGothic" charset="0"/>
              </a:rPr>
              <a:t>decreases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price</a:t>
            </a:r>
            <a:r>
              <a:rPr lang="tr-TR" sz="2400" dirty="0">
                <a:ea typeface="MS PGothic" charset="0"/>
              </a:rPr>
              <a:t> </a:t>
            </a:r>
            <a:r>
              <a:rPr lang="tr-TR" sz="2400" dirty="0" err="1">
                <a:ea typeface="MS PGothic" charset="0"/>
              </a:rPr>
              <a:t>effect</a:t>
            </a:r>
            <a:r>
              <a:rPr lang="tr-TR" sz="2400" dirty="0">
                <a:ea typeface="MS PGothic" charset="0"/>
              </a:rPr>
              <a:t> </a:t>
            </a:r>
            <a:r>
              <a:rPr lang="tr-TR" sz="2400" dirty="0" err="1">
                <a:ea typeface="MS PGothic" charset="0"/>
              </a:rPr>
              <a:t>by</a:t>
            </a:r>
            <a:r>
              <a:rPr lang="tr-TR" sz="2400" dirty="0">
                <a:ea typeface="MS PGothic" charset="0"/>
              </a:rPr>
              <a:t> </a:t>
            </a:r>
            <a:r>
              <a:rPr lang="tr-TR" sz="2400" dirty="0" err="1">
                <a:ea typeface="MS PGothic" charset="0"/>
              </a:rPr>
              <a:t>itself</a:t>
            </a:r>
            <a:r>
              <a:rPr lang="tr-TR" sz="2400" dirty="0">
                <a:ea typeface="MS PGothic" charset="0"/>
              </a:rPr>
              <a:t> is a </a:t>
            </a:r>
            <a:r>
              <a:rPr lang="tr-TR" sz="2400" dirty="0" err="1">
                <a:ea typeface="MS PGothic" charset="0"/>
              </a:rPr>
              <a:t>loss</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units</a:t>
            </a:r>
            <a:r>
              <a:rPr lang="tr-TR" sz="2400" dirty="0">
                <a:ea typeface="MS PGothic" charset="0"/>
              </a:rPr>
              <a:t> at </a:t>
            </a:r>
            <a:r>
              <a:rPr lang="tr-TR" sz="2400" dirty="0" err="1">
                <a:ea typeface="MS PGothic" charset="0"/>
              </a:rPr>
              <a:t>lower</a:t>
            </a:r>
            <a:r>
              <a:rPr lang="tr-TR" sz="2400" dirty="0">
                <a:ea typeface="MS PGothic" charset="0"/>
              </a:rPr>
              <a:t> </a:t>
            </a:r>
            <a:r>
              <a:rPr lang="tr-TR" sz="2400" dirty="0" err="1">
                <a:ea typeface="MS PGothic" charset="0"/>
              </a:rPr>
              <a:t>prices</a:t>
            </a:r>
            <a:r>
              <a:rPr lang="tr-TR" sz="2400" dirty="0">
                <a:ea typeface="MS PGothic" charset="0"/>
              </a:rPr>
              <a:t>).</a:t>
            </a:r>
          </a:p>
          <a:p>
            <a:pPr eaLnBrk="1" hangingPunct="1"/>
            <a:r>
              <a:rPr lang="tr-TR" sz="2800" dirty="0" err="1">
                <a:ea typeface="MS PGothic" charset="0"/>
              </a:rPr>
              <a:t>Output</a:t>
            </a:r>
            <a:r>
              <a:rPr lang="tr-TR" sz="2800" dirty="0">
                <a:ea typeface="MS PGothic" charset="0"/>
              </a:rPr>
              <a:t> </a:t>
            </a:r>
            <a:r>
              <a:rPr lang="tr-TR" sz="2800" dirty="0" err="1">
                <a:ea typeface="MS PGothic" charset="0"/>
              </a:rPr>
              <a:t>effect</a:t>
            </a:r>
            <a:endParaRPr lang="tr-TR" sz="2800" dirty="0">
              <a:ea typeface="MS PGothic" charset="0"/>
            </a:endParaRPr>
          </a:p>
          <a:p>
            <a:pPr lvl="1" eaLnBrk="1" hangingPunct="1"/>
            <a:r>
              <a:rPr lang="tr-TR" sz="2400" dirty="0" err="1">
                <a:ea typeface="MS PGothic" charset="0"/>
              </a:rPr>
              <a:t>The</a:t>
            </a:r>
            <a:r>
              <a:rPr lang="tr-TR" sz="2400" dirty="0">
                <a:ea typeface="MS PGothic" charset="0"/>
              </a:rPr>
              <a:t> </a:t>
            </a:r>
            <a:r>
              <a:rPr lang="tr-TR" sz="2400" dirty="0" err="1">
                <a:ea typeface="MS PGothic" charset="0"/>
              </a:rPr>
              <a:t>new</a:t>
            </a:r>
            <a:r>
              <a:rPr lang="tr-TR" sz="2400" dirty="0">
                <a:ea typeface="MS PGothic" charset="0"/>
              </a:rPr>
              <a:t> </a:t>
            </a:r>
            <a:r>
              <a:rPr lang="tr-TR" sz="2400" dirty="0" err="1">
                <a:ea typeface="MS PGothic" charset="0"/>
              </a:rPr>
              <a:t>firm</a:t>
            </a:r>
            <a:r>
              <a:rPr lang="tr-TR" sz="2400" dirty="0">
                <a:ea typeface="MS PGothic" charset="0"/>
              </a:rPr>
              <a:t> </a:t>
            </a:r>
            <a:r>
              <a:rPr lang="tr-TR" sz="2400" dirty="0" err="1">
                <a:ea typeface="MS PGothic" charset="0"/>
              </a:rPr>
              <a:t>sells</a:t>
            </a:r>
            <a:r>
              <a:rPr lang="tr-TR" sz="2400" dirty="0">
                <a:ea typeface="MS PGothic" charset="0"/>
              </a:rPr>
              <a:t> an </a:t>
            </a:r>
            <a:r>
              <a:rPr lang="tr-TR" sz="2400" dirty="0" err="1">
                <a:ea typeface="MS PGothic" charset="0"/>
              </a:rPr>
              <a:t>additional</a:t>
            </a:r>
            <a:r>
              <a:rPr lang="tr-TR" sz="2400" dirty="0">
                <a:ea typeface="MS PGothic" charset="0"/>
              </a:rPr>
              <a:t> </a:t>
            </a:r>
            <a:r>
              <a:rPr lang="tr-TR" sz="2400" dirty="0" err="1">
                <a:ea typeface="MS PGothic" charset="0"/>
              </a:rPr>
              <a:t>unit</a:t>
            </a:r>
            <a:r>
              <a:rPr lang="tr-TR" sz="2400" dirty="0">
                <a:ea typeface="MS PGothic" charset="0"/>
              </a:rPr>
              <a:t> (</a:t>
            </a:r>
            <a:r>
              <a:rPr lang="tr-TR" sz="2400" dirty="0" err="1">
                <a:ea typeface="MS PGothic" charset="0"/>
              </a:rPr>
              <a:t>due</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low</a:t>
            </a:r>
            <a:r>
              <a:rPr lang="tr-TR" sz="2400" dirty="0">
                <a:ea typeface="MS PGothic" charset="0"/>
              </a:rPr>
              <a:t> </a:t>
            </a:r>
            <a:r>
              <a:rPr lang="tr-TR" sz="2400" dirty="0" err="1">
                <a:ea typeface="MS PGothic" charset="0"/>
              </a:rPr>
              <a:t>price</a:t>
            </a:r>
            <a:r>
              <a:rPr lang="tr-TR" sz="2400" dirty="0">
                <a:ea typeface="MS PGothic" charset="0"/>
              </a:rPr>
              <a:t>) in </a:t>
            </a:r>
            <a:r>
              <a:rPr lang="tr-TR" sz="2400" dirty="0" err="1">
                <a:ea typeface="MS PGothic" charset="0"/>
              </a:rPr>
              <a:t>which</a:t>
            </a:r>
            <a:r>
              <a:rPr lang="tr-TR" sz="2400" dirty="0">
                <a:ea typeface="MS PGothic" charset="0"/>
              </a:rPr>
              <a:t> it </a:t>
            </a:r>
            <a:r>
              <a:rPr lang="tr-TR" sz="2400" dirty="0" err="1">
                <a:ea typeface="MS PGothic" charset="0"/>
              </a:rPr>
              <a:t>generates</a:t>
            </a:r>
            <a:r>
              <a:rPr lang="tr-TR" sz="2400" dirty="0">
                <a:ea typeface="MS PGothic" charset="0"/>
              </a:rPr>
              <a:t> </a:t>
            </a:r>
            <a:r>
              <a:rPr lang="tr-TR" sz="2400" dirty="0" err="1">
                <a:ea typeface="MS PGothic" charset="0"/>
              </a:rPr>
              <a:t>additional</a:t>
            </a:r>
            <a:r>
              <a:rPr lang="tr-TR" sz="2400" dirty="0">
                <a:ea typeface="MS PGothic" charset="0"/>
              </a:rPr>
              <a:t> </a:t>
            </a:r>
            <a:r>
              <a:rPr lang="tr-TR" sz="2400" dirty="0" err="1">
                <a:ea typeface="MS PGothic" charset="0"/>
              </a:rPr>
              <a:t>profits</a:t>
            </a:r>
            <a:r>
              <a:rPr lang="tr-TR" sz="2400" dirty="0">
                <a:ea typeface="MS PGothic" charset="0"/>
              </a:rPr>
              <a:t>.</a:t>
            </a:r>
          </a:p>
          <a:p>
            <a:pPr lvl="1" eaLnBrk="1" hangingPunct="1"/>
            <a:r>
              <a:rPr lang="tr-TR" sz="2400" dirty="0" err="1">
                <a:ea typeface="MS PGothic" charset="0"/>
              </a:rPr>
              <a:t>The</a:t>
            </a:r>
            <a:r>
              <a:rPr lang="tr-TR" sz="2400" dirty="0">
                <a:ea typeface="MS PGothic" charset="0"/>
              </a:rPr>
              <a:t> </a:t>
            </a:r>
            <a:r>
              <a:rPr lang="tr-TR" sz="2400" dirty="0" err="1">
                <a:ea typeface="MS PGothic" charset="0"/>
              </a:rPr>
              <a:t>output</a:t>
            </a:r>
            <a:r>
              <a:rPr lang="tr-TR" sz="2400" dirty="0">
                <a:ea typeface="MS PGothic" charset="0"/>
              </a:rPr>
              <a:t> </a:t>
            </a:r>
            <a:r>
              <a:rPr lang="tr-TR" sz="2400" dirty="0" err="1">
                <a:ea typeface="MS PGothic" charset="0"/>
              </a:rPr>
              <a:t>effect</a:t>
            </a:r>
            <a:r>
              <a:rPr lang="tr-TR" sz="2400" dirty="0">
                <a:ea typeface="MS PGothic" charset="0"/>
              </a:rPr>
              <a:t> is a </a:t>
            </a:r>
            <a:r>
              <a:rPr lang="tr-TR" sz="2400" dirty="0" err="1">
                <a:ea typeface="MS PGothic" charset="0"/>
              </a:rPr>
              <a:t>gain</a:t>
            </a:r>
            <a:r>
              <a:rPr lang="tr-TR" sz="2400" dirty="0">
                <a:ea typeface="MS PGothic" charset="0"/>
              </a:rPr>
              <a:t> (</a:t>
            </a:r>
            <a:r>
              <a:rPr lang="tr-TR" sz="2400" dirty="0" err="1">
                <a:ea typeface="MS PGothic" charset="0"/>
              </a:rPr>
              <a:t>selling</a:t>
            </a:r>
            <a:r>
              <a:rPr lang="tr-TR" sz="2400" dirty="0">
                <a:ea typeface="MS PGothic" charset="0"/>
              </a:rPr>
              <a:t> </a:t>
            </a:r>
            <a:r>
              <a:rPr lang="tr-TR" sz="2400" dirty="0" err="1">
                <a:ea typeface="MS PGothic" charset="0"/>
              </a:rPr>
              <a:t>more</a:t>
            </a:r>
            <a:r>
              <a:rPr lang="tr-TR" sz="2400" dirty="0">
                <a:ea typeface="MS PGothic" charset="0"/>
              </a:rPr>
              <a:t> </a:t>
            </a:r>
            <a:r>
              <a:rPr lang="tr-TR" sz="2400" dirty="0" err="1">
                <a:ea typeface="MS PGothic" charset="0"/>
              </a:rPr>
              <a:t>units</a:t>
            </a:r>
            <a:r>
              <a:rPr lang="tr-TR" sz="2400" dirty="0">
                <a:ea typeface="MS PGothic" charset="0"/>
              </a:rPr>
              <a:t> </a:t>
            </a:r>
            <a:r>
              <a:rPr lang="tr-TR" sz="2400" dirty="0" err="1">
                <a:ea typeface="MS PGothic" charset="0"/>
              </a:rPr>
              <a:t>increases</a:t>
            </a:r>
            <a:r>
              <a:rPr lang="tr-TR" sz="2400" dirty="0">
                <a:ea typeface="MS PGothic" charset="0"/>
              </a:rPr>
              <a:t> </a:t>
            </a:r>
            <a:r>
              <a:rPr lang="tr-TR" sz="2400" dirty="0" err="1">
                <a:ea typeface="MS PGothic" charset="0"/>
              </a:rPr>
              <a:t>revenue</a:t>
            </a:r>
            <a:r>
              <a:rPr lang="tr-TR" sz="2400" dirty="0">
                <a:ea typeface="MS PGothic" charset="0"/>
              </a:rPr>
              <a:t>).</a:t>
            </a:r>
            <a:endParaRPr lang="tr-TR" sz="1800" dirty="0">
              <a:ea typeface="MS PGothic" charset="0"/>
            </a:endParaRPr>
          </a:p>
        </p:txBody>
      </p:sp>
    </p:spTree>
    <p:extLst>
      <p:ext uri="{BB962C8B-B14F-4D97-AF65-F5344CB8AC3E}">
        <p14:creationId xmlns:p14="http://schemas.microsoft.com/office/powerpoint/2010/main" val="237754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7" dur="500"/>
                                        <p:tgtEl>
                                          <p:spTgt spid="2457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12" dur="500"/>
                                        <p:tgtEl>
                                          <p:spTgt spid="2457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4579">
                                            <p:txEl>
                                              <p:pRg st="6" end="6"/>
                                            </p:txEl>
                                          </p:spTgt>
                                        </p:tgtEl>
                                        <p:attrNameLst>
                                          <p:attrName>style.visibility</p:attrName>
                                        </p:attrNameLst>
                                      </p:cBhvr>
                                      <p:to>
                                        <p:strVal val="visible"/>
                                      </p:to>
                                    </p:set>
                                    <p:animEffect transition="in" filter="checkerboard(across)">
                                      <p:cBhvr>
                                        <p:cTn id="17" dur="500"/>
                                        <p:tgtEl>
                                          <p:spTgt spid="2457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579">
                                            <p:txEl>
                                              <p:pRg st="7" end="7"/>
                                            </p:txEl>
                                          </p:spTgt>
                                        </p:tgtEl>
                                        <p:attrNameLst>
                                          <p:attrName>style.visibility</p:attrName>
                                        </p:attrNameLst>
                                      </p:cBhvr>
                                      <p:to>
                                        <p:strVal val="visible"/>
                                      </p:to>
                                    </p:set>
                                    <p:animEffect transition="in" filter="checkerboard(across)">
                                      <p:cBhvr>
                                        <p:cTn id="22"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27"/>
            <a:ext cx="10972800" cy="1527175"/>
          </a:xfrm>
        </p:spPr>
        <p:txBody>
          <a:bodyPr/>
          <a:lstStyle/>
          <a:p>
            <a:pPr algn="l"/>
            <a:r>
              <a:rPr lang="tr-TR" b="1">
                <a:ea typeface="MS PGothic" charset="0"/>
              </a:rPr>
              <a:t>Oligopoly with More Than Two Firms</a:t>
            </a:r>
            <a:endParaRPr lang="tr-TR" b="1" dirty="0">
              <a:ea typeface="MS PGothic" charset="0"/>
            </a:endParaRPr>
          </a:p>
        </p:txBody>
      </p:sp>
      <p:sp>
        <p:nvSpPr>
          <p:cNvPr id="25603" name="Content Placeholder 2"/>
          <p:cNvSpPr>
            <a:spLocks noGrp="1"/>
          </p:cNvSpPr>
          <p:nvPr>
            <p:ph idx="1"/>
          </p:nvPr>
        </p:nvSpPr>
        <p:spPr>
          <a:xfrm>
            <a:off x="609600" y="1541463"/>
            <a:ext cx="10972800" cy="4895850"/>
          </a:xfrm>
        </p:spPr>
        <p:txBody>
          <a:bodyPr/>
          <a:lstStyle/>
          <a:p>
            <a:pPr eaLnBrk="1" hangingPunct="1"/>
            <a:r>
              <a:rPr lang="tr-TR" sz="3200" dirty="0" err="1">
                <a:ea typeface="MS PGothic" charset="0"/>
              </a:rPr>
              <a:t>Price</a:t>
            </a:r>
            <a:r>
              <a:rPr lang="tr-TR" sz="3200" dirty="0">
                <a:ea typeface="MS PGothic" charset="0"/>
              </a:rPr>
              <a:t> </a:t>
            </a:r>
            <a:r>
              <a:rPr lang="tr-TR" sz="3200" dirty="0" err="1">
                <a:ea typeface="MS PGothic" charset="0"/>
              </a:rPr>
              <a:t>and</a:t>
            </a:r>
            <a:r>
              <a:rPr lang="tr-TR" sz="3200" dirty="0">
                <a:ea typeface="MS PGothic" charset="0"/>
              </a:rPr>
              <a:t> </a:t>
            </a:r>
            <a:r>
              <a:rPr lang="tr-TR" sz="3200" dirty="0" err="1">
                <a:ea typeface="MS PGothic" charset="0"/>
              </a:rPr>
              <a:t>output</a:t>
            </a:r>
            <a:r>
              <a:rPr lang="tr-TR" sz="3200" dirty="0">
                <a:ea typeface="MS PGothic" charset="0"/>
              </a:rPr>
              <a:t> </a:t>
            </a:r>
            <a:r>
              <a:rPr lang="tr-TR" sz="3200" dirty="0" err="1">
                <a:ea typeface="MS PGothic" charset="0"/>
              </a:rPr>
              <a:t>effects</a:t>
            </a:r>
            <a:r>
              <a:rPr lang="tr-TR" sz="3200" dirty="0">
                <a:ea typeface="MS PGothic" charset="0"/>
              </a:rPr>
              <a:t> </a:t>
            </a:r>
            <a:r>
              <a:rPr lang="tr-TR" sz="3200" dirty="0" err="1">
                <a:ea typeface="MS PGothic" charset="0"/>
              </a:rPr>
              <a:t>make</a:t>
            </a:r>
            <a:r>
              <a:rPr lang="tr-TR" sz="3200" dirty="0">
                <a:ea typeface="MS PGothic" charset="0"/>
              </a:rPr>
              <a:t> </a:t>
            </a:r>
            <a:r>
              <a:rPr lang="tr-TR" sz="3200" dirty="0" err="1">
                <a:ea typeface="MS PGothic" charset="0"/>
              </a:rPr>
              <a:t>maintaining</a:t>
            </a:r>
            <a:r>
              <a:rPr lang="tr-TR" sz="3200" dirty="0">
                <a:ea typeface="MS PGothic" charset="0"/>
              </a:rPr>
              <a:t> a </a:t>
            </a:r>
            <a:r>
              <a:rPr lang="tr-TR" sz="3200" dirty="0" err="1">
                <a:ea typeface="MS PGothic" charset="0"/>
              </a:rPr>
              <a:t>cartel</a:t>
            </a:r>
            <a:r>
              <a:rPr lang="tr-TR" sz="3200" dirty="0">
                <a:ea typeface="MS PGothic" charset="0"/>
              </a:rPr>
              <a:t> (</a:t>
            </a:r>
            <a:r>
              <a:rPr lang="tr-TR" sz="3200" dirty="0" err="1">
                <a:ea typeface="MS PGothic" charset="0"/>
              </a:rPr>
              <a:t>joint</a:t>
            </a:r>
            <a:r>
              <a:rPr lang="tr-TR" sz="3200" dirty="0">
                <a:ea typeface="MS PGothic" charset="0"/>
              </a:rPr>
              <a:t> </a:t>
            </a:r>
            <a:r>
              <a:rPr lang="tr-TR" sz="3200" dirty="0" err="1">
                <a:ea typeface="MS PGothic" charset="0"/>
              </a:rPr>
              <a:t>monopoly</a:t>
            </a:r>
            <a:r>
              <a:rPr lang="tr-TR" sz="3200" dirty="0">
                <a:ea typeface="MS PGothic" charset="0"/>
              </a:rPr>
              <a:t>) </a:t>
            </a:r>
            <a:r>
              <a:rPr lang="tr-TR" sz="3200" dirty="0" err="1">
                <a:ea typeface="MS PGothic" charset="0"/>
              </a:rPr>
              <a:t>difficult</a:t>
            </a:r>
            <a:r>
              <a:rPr lang="tr-TR" sz="3200" dirty="0">
                <a:ea typeface="MS PGothic" charset="0"/>
              </a:rPr>
              <a:t>.</a:t>
            </a:r>
          </a:p>
          <a:p>
            <a:pPr lvl="1" eaLnBrk="1" hangingPunct="1"/>
            <a:r>
              <a:rPr lang="tr-TR" sz="2800" dirty="0">
                <a:ea typeface="MS PGothic" charset="0"/>
              </a:rPr>
              <a:t>As </a:t>
            </a:r>
            <a:r>
              <a:rPr lang="tr-TR" sz="2800" dirty="0" err="1">
                <a:ea typeface="MS PGothic" charset="0"/>
              </a:rPr>
              <a:t>firms</a:t>
            </a:r>
            <a:r>
              <a:rPr lang="tr-TR" sz="2800" dirty="0">
                <a:ea typeface="MS PGothic" charset="0"/>
              </a:rPr>
              <a:t> </a:t>
            </a:r>
            <a:r>
              <a:rPr lang="tr-TR" sz="2800" dirty="0" err="1">
                <a:ea typeface="MS PGothic" charset="0"/>
              </a:rPr>
              <a:t>enter</a:t>
            </a:r>
            <a:r>
              <a:rPr lang="tr-TR" sz="2800" dirty="0">
                <a:ea typeface="MS PGothic" charset="0"/>
              </a:rPr>
              <a:t>, </a:t>
            </a:r>
            <a:r>
              <a:rPr lang="tr-TR" sz="2800" dirty="0" err="1">
                <a:ea typeface="MS PGothic" charset="0"/>
              </a:rPr>
              <a:t>each</a:t>
            </a:r>
            <a:r>
              <a:rPr lang="tr-TR" sz="2800" dirty="0">
                <a:ea typeface="MS PGothic" charset="0"/>
              </a:rPr>
              <a:t> </a:t>
            </a:r>
            <a:r>
              <a:rPr lang="tr-TR" sz="2800" dirty="0" err="1">
                <a:ea typeface="MS PGothic" charset="0"/>
              </a:rPr>
              <a:t>individual</a:t>
            </a:r>
            <a:r>
              <a:rPr lang="tr-TR" sz="2800" dirty="0">
                <a:ea typeface="MS PGothic" charset="0"/>
              </a:rPr>
              <a:t> </a:t>
            </a:r>
            <a:r>
              <a:rPr lang="tr-TR" sz="2800" dirty="0" err="1">
                <a:ea typeface="MS PGothic" charset="0"/>
              </a:rPr>
              <a:t>firm</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have</a:t>
            </a:r>
            <a:r>
              <a:rPr lang="tr-TR" sz="2800" dirty="0">
                <a:ea typeface="MS PGothic" charset="0"/>
              </a:rPr>
              <a:t> a </a:t>
            </a:r>
            <a:r>
              <a:rPr lang="tr-TR" sz="2800" dirty="0" err="1">
                <a:ea typeface="MS PGothic" charset="0"/>
              </a:rPr>
              <a:t>smaller</a:t>
            </a:r>
            <a:r>
              <a:rPr lang="tr-TR" sz="2800" dirty="0">
                <a:ea typeface="MS PGothic" charset="0"/>
              </a:rPr>
              <a:t> </a:t>
            </a:r>
            <a:r>
              <a:rPr lang="tr-TR" sz="2800" dirty="0" err="1">
                <a:ea typeface="MS PGothic" charset="0"/>
              </a:rPr>
              <a:t>impact</a:t>
            </a:r>
            <a:r>
              <a:rPr lang="tr-TR" sz="2800" dirty="0">
                <a:ea typeface="MS PGothic" charset="0"/>
              </a:rPr>
              <a:t> on market </a:t>
            </a:r>
            <a:r>
              <a:rPr lang="tr-TR" sz="2800" dirty="0" err="1">
                <a:ea typeface="MS PGothic" charset="0"/>
              </a:rPr>
              <a:t>price</a:t>
            </a:r>
            <a:r>
              <a:rPr lang="tr-TR" sz="2800" dirty="0">
                <a:ea typeface="MS PGothic" charset="0"/>
              </a:rPr>
              <a:t>. </a:t>
            </a:r>
          </a:p>
          <a:p>
            <a:pPr lvl="1" eaLnBrk="1" hangingPunct="1"/>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produce</a:t>
            </a:r>
            <a:r>
              <a:rPr lang="tr-TR" sz="2800" dirty="0">
                <a:ea typeface="MS PGothic" charset="0"/>
              </a:rPr>
              <a:t> </a:t>
            </a:r>
            <a:r>
              <a:rPr lang="tr-TR" sz="2800" dirty="0" err="1">
                <a:ea typeface="MS PGothic" charset="0"/>
              </a:rPr>
              <a:t>more</a:t>
            </a:r>
            <a:r>
              <a:rPr lang="tr-TR" sz="2800" dirty="0">
                <a:ea typeface="MS PGothic" charset="0"/>
              </a:rPr>
              <a:t> as </a:t>
            </a:r>
            <a:r>
              <a:rPr lang="tr-TR" sz="2800" dirty="0" err="1">
                <a:ea typeface="MS PGothic" charset="0"/>
              </a:rPr>
              <a:t>long</a:t>
            </a:r>
            <a:r>
              <a:rPr lang="tr-TR" sz="2800" dirty="0">
                <a:ea typeface="MS PGothic" charset="0"/>
              </a:rPr>
              <a:t> as it is </a:t>
            </a:r>
            <a:r>
              <a:rPr lang="tr-TR" sz="2800" dirty="0" err="1">
                <a:ea typeface="MS PGothic" charset="0"/>
              </a:rPr>
              <a:t>profitable</a:t>
            </a:r>
            <a:r>
              <a:rPr lang="tr-TR" sz="2800" dirty="0">
                <a:ea typeface="MS PGothic" charset="0"/>
              </a:rPr>
              <a:t>.</a:t>
            </a:r>
          </a:p>
          <a:p>
            <a:pPr eaLnBrk="1" hangingPunct="1"/>
            <a:r>
              <a:rPr lang="tr-TR" sz="3200" dirty="0">
                <a:ea typeface="MS PGothic" charset="0"/>
              </a:rPr>
              <a:t>Not </a:t>
            </a:r>
            <a:r>
              <a:rPr lang="tr-TR" sz="3200" dirty="0" err="1">
                <a:ea typeface="MS PGothic" charset="0"/>
              </a:rPr>
              <a:t>all</a:t>
            </a:r>
            <a:r>
              <a:rPr lang="tr-TR" sz="3200" dirty="0">
                <a:ea typeface="MS PGothic" charset="0"/>
              </a:rPr>
              <a:t> </a:t>
            </a:r>
            <a:r>
              <a:rPr lang="tr-TR" sz="3200" dirty="0" err="1">
                <a:ea typeface="MS PGothic" charset="0"/>
              </a:rPr>
              <a:t>firms</a:t>
            </a:r>
            <a:r>
              <a:rPr lang="tr-TR" sz="3200" dirty="0">
                <a:ea typeface="MS PGothic" charset="0"/>
              </a:rPr>
              <a:t> in </a:t>
            </a:r>
            <a:r>
              <a:rPr lang="tr-TR" sz="3200" dirty="0" err="1">
                <a:ea typeface="MS PGothic" charset="0"/>
              </a:rPr>
              <a:t>oligopoly</a:t>
            </a:r>
            <a:r>
              <a:rPr lang="tr-TR" sz="3200" dirty="0">
                <a:ea typeface="MS PGothic" charset="0"/>
              </a:rPr>
              <a:t> </a:t>
            </a:r>
            <a:r>
              <a:rPr lang="tr-TR" sz="3200" dirty="0" err="1">
                <a:ea typeface="MS PGothic" charset="0"/>
              </a:rPr>
              <a:t>are</a:t>
            </a:r>
            <a:r>
              <a:rPr lang="tr-TR" sz="3200" dirty="0">
                <a:ea typeface="MS PGothic" charset="0"/>
              </a:rPr>
              <a:t> </a:t>
            </a:r>
            <a:r>
              <a:rPr lang="tr-TR" sz="3200" dirty="0" err="1">
                <a:ea typeface="MS PGothic" charset="0"/>
              </a:rPr>
              <a:t>the</a:t>
            </a:r>
            <a:r>
              <a:rPr lang="tr-TR" sz="3200" dirty="0">
                <a:ea typeface="MS PGothic" charset="0"/>
              </a:rPr>
              <a:t> </a:t>
            </a:r>
            <a:r>
              <a:rPr lang="tr-TR" sz="3200" dirty="0" err="1">
                <a:ea typeface="MS PGothic" charset="0"/>
              </a:rPr>
              <a:t>same</a:t>
            </a:r>
            <a:r>
              <a:rPr lang="tr-TR" sz="3200" dirty="0">
                <a:ea typeface="MS PGothic" charset="0"/>
              </a:rPr>
              <a:t> size.</a:t>
            </a:r>
          </a:p>
          <a:p>
            <a:pPr lvl="1" eaLnBrk="1" hangingPunct="1"/>
            <a:r>
              <a:rPr lang="tr-TR" sz="2800" dirty="0" err="1">
                <a:ea typeface="MS PGothic" charset="0"/>
              </a:rPr>
              <a:t>Each</a:t>
            </a:r>
            <a:r>
              <a:rPr lang="tr-TR" sz="2800" dirty="0">
                <a:ea typeface="MS PGothic" charset="0"/>
              </a:rPr>
              <a:t> </a:t>
            </a:r>
            <a:r>
              <a:rPr lang="tr-TR" sz="2800" dirty="0" err="1">
                <a:ea typeface="MS PGothic" charset="0"/>
              </a:rPr>
              <a:t>firm</a:t>
            </a:r>
            <a:r>
              <a:rPr lang="tr-TR" altLang="ja-JP" sz="2800" dirty="0" err="1">
                <a:ea typeface="MS PGothic" charset="0"/>
              </a:rPr>
              <a:t>'s</a:t>
            </a:r>
            <a:r>
              <a:rPr lang="tr-TR" altLang="ja-JP" sz="2800" dirty="0">
                <a:ea typeface="MS PGothic" charset="0"/>
              </a:rPr>
              <a:t> </a:t>
            </a:r>
            <a:r>
              <a:rPr lang="tr-TR" altLang="ja-JP" sz="2800" dirty="0" err="1">
                <a:ea typeface="MS PGothic" charset="0"/>
              </a:rPr>
              <a:t>actions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price</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output</a:t>
            </a:r>
            <a:r>
              <a:rPr lang="tr-TR" altLang="ja-JP" sz="2800" dirty="0">
                <a:ea typeface="MS PGothic" charset="0"/>
              </a:rPr>
              <a:t>; </a:t>
            </a:r>
            <a:r>
              <a:rPr lang="tr-TR" altLang="ja-JP" sz="2800" dirty="0" err="1">
                <a:ea typeface="MS PGothic" charset="0"/>
              </a:rPr>
              <a:t>and</a:t>
            </a:r>
            <a:r>
              <a:rPr lang="tr-TR" altLang="ja-JP" sz="2800" dirty="0">
                <a:ea typeface="MS PGothic" charset="0"/>
              </a:rPr>
              <a:t> </a:t>
            </a:r>
            <a:r>
              <a:rPr lang="tr-TR" altLang="ja-JP" sz="2800" dirty="0" err="1">
                <a:ea typeface="MS PGothic" charset="0"/>
              </a:rPr>
              <a:t>thus</a:t>
            </a:r>
            <a:r>
              <a:rPr lang="tr-TR" altLang="ja-JP" sz="2800" dirty="0">
                <a:ea typeface="MS PGothic" charset="0"/>
              </a:rPr>
              <a:t>, </a:t>
            </a:r>
            <a:r>
              <a:rPr lang="tr-TR" altLang="ja-JP" sz="2800" dirty="0" err="1">
                <a:ea typeface="MS PGothic" charset="0"/>
              </a:rPr>
              <a:t>affect</a:t>
            </a:r>
            <a:r>
              <a:rPr lang="tr-TR" altLang="ja-JP" sz="2800" dirty="0">
                <a:ea typeface="MS PGothic" charset="0"/>
              </a:rPr>
              <a:t> </a:t>
            </a:r>
            <a:r>
              <a:rPr lang="tr-TR" altLang="ja-JP" sz="2800" dirty="0" err="1">
                <a:ea typeface="MS PGothic" charset="0"/>
              </a:rPr>
              <a:t>decisions</a:t>
            </a:r>
            <a:r>
              <a:rPr lang="tr-TR" altLang="ja-JP" sz="2800" dirty="0">
                <a:ea typeface="MS PGothic" charset="0"/>
              </a:rPr>
              <a:t> </a:t>
            </a:r>
            <a:r>
              <a:rPr lang="tr-TR" altLang="ja-JP" sz="2800" dirty="0" err="1">
                <a:ea typeface="MS PGothic" charset="0"/>
              </a:rPr>
              <a:t>made</a:t>
            </a:r>
            <a:r>
              <a:rPr lang="tr-TR" altLang="ja-JP" sz="2800" dirty="0">
                <a:ea typeface="MS PGothic" charset="0"/>
              </a:rPr>
              <a:t> </a:t>
            </a:r>
            <a:r>
              <a:rPr lang="tr-TR" altLang="ja-JP" sz="2800" dirty="0" err="1">
                <a:ea typeface="MS PGothic" charset="0"/>
              </a:rPr>
              <a:t>by</a:t>
            </a:r>
            <a:r>
              <a:rPr lang="tr-TR" altLang="ja-JP" sz="2800" dirty="0">
                <a:ea typeface="MS PGothic" charset="0"/>
              </a:rPr>
              <a:t> </a:t>
            </a:r>
            <a:r>
              <a:rPr lang="tr-TR" altLang="ja-JP" sz="2800" dirty="0" err="1">
                <a:ea typeface="MS PGothic" charset="0"/>
              </a:rPr>
              <a:t>other</a:t>
            </a:r>
            <a:r>
              <a:rPr lang="tr-TR" altLang="ja-JP" sz="2800" dirty="0">
                <a:ea typeface="MS PGothic" charset="0"/>
              </a:rPr>
              <a:t> </a:t>
            </a:r>
            <a:r>
              <a:rPr lang="tr-TR" altLang="ja-JP" sz="2800" dirty="0" err="1">
                <a:ea typeface="MS PGothic" charset="0"/>
              </a:rPr>
              <a:t>firms</a:t>
            </a:r>
            <a:r>
              <a:rPr lang="tr-TR" altLang="ja-JP" sz="2800" dirty="0">
                <a:ea typeface="MS PGothic" charset="0"/>
              </a:rPr>
              <a:t> (</a:t>
            </a:r>
            <a:r>
              <a:rPr lang="tr-TR" altLang="ja-JP" sz="2800" dirty="0" err="1">
                <a:ea typeface="MS PGothic" charset="0"/>
              </a:rPr>
              <a:t>interdependence</a:t>
            </a:r>
            <a:r>
              <a:rPr lang="tr-TR" altLang="ja-JP" sz="2800" dirty="0">
                <a:ea typeface="MS PGothic" charset="0"/>
              </a:rPr>
              <a:t>).</a:t>
            </a:r>
          </a:p>
          <a:p>
            <a:pPr lvl="1" eaLnBrk="1" hangingPunct="1"/>
            <a:r>
              <a:rPr lang="tr-TR" sz="2800" dirty="0">
                <a:ea typeface="MS PGothic" charset="0"/>
              </a:rPr>
              <a:t>Small </a:t>
            </a:r>
            <a:r>
              <a:rPr lang="tr-TR" sz="2800" dirty="0" err="1">
                <a:ea typeface="MS PGothic" charset="0"/>
              </a:rPr>
              <a:t>firms</a:t>
            </a:r>
            <a:r>
              <a:rPr lang="tr-TR" sz="2800" dirty="0">
                <a:ea typeface="MS PGothic" charset="0"/>
              </a:rPr>
              <a:t> </a:t>
            </a:r>
            <a:r>
              <a:rPr lang="tr-TR" sz="2800" dirty="0" err="1">
                <a:ea typeface="MS PGothic" charset="0"/>
              </a:rPr>
              <a:t>and</a:t>
            </a:r>
            <a:r>
              <a:rPr lang="tr-TR" sz="2800" dirty="0">
                <a:ea typeface="MS PGothic" charset="0"/>
              </a:rPr>
              <a:t> </a:t>
            </a:r>
            <a:r>
              <a:rPr lang="tr-TR" sz="2800" dirty="0" err="1">
                <a:ea typeface="MS PGothic" charset="0"/>
              </a:rPr>
              <a:t>large</a:t>
            </a:r>
            <a:r>
              <a:rPr lang="tr-TR" sz="2800" dirty="0">
                <a:ea typeface="MS PGothic" charset="0"/>
              </a:rPr>
              <a:t> </a:t>
            </a:r>
            <a:r>
              <a:rPr lang="tr-TR" sz="2800" dirty="0" err="1">
                <a:ea typeface="MS PGothic" charset="0"/>
              </a:rPr>
              <a:t>firms</a:t>
            </a:r>
            <a:r>
              <a:rPr lang="tr-TR" sz="2800" dirty="0">
                <a:ea typeface="MS PGothic" charset="0"/>
              </a:rPr>
              <a:t> </a:t>
            </a:r>
            <a:r>
              <a:rPr lang="tr-TR" sz="2800" dirty="0" err="1">
                <a:ea typeface="MS PGothic" charset="0"/>
              </a:rPr>
              <a:t>will</a:t>
            </a:r>
            <a:r>
              <a:rPr lang="tr-TR" sz="2800" dirty="0">
                <a:ea typeface="MS PGothic" charset="0"/>
              </a:rPr>
              <a:t> </a:t>
            </a:r>
            <a:r>
              <a:rPr lang="tr-TR" sz="2800" dirty="0" err="1">
                <a:ea typeface="MS PGothic" charset="0"/>
              </a:rPr>
              <a:t>behave</a:t>
            </a:r>
            <a:r>
              <a:rPr lang="tr-TR" sz="2800" dirty="0">
                <a:ea typeface="MS PGothic" charset="0"/>
              </a:rPr>
              <a:t> </a:t>
            </a:r>
            <a:r>
              <a:rPr lang="tr-TR" sz="2800" dirty="0" err="1">
                <a:ea typeface="MS PGothic" charset="0"/>
              </a:rPr>
              <a:t>differently</a:t>
            </a:r>
            <a:r>
              <a:rPr lang="tr-TR" sz="2800" dirty="0">
                <a:ea typeface="MS PGothic" charset="0"/>
              </a:rPr>
              <a:t>, yet </a:t>
            </a:r>
            <a:r>
              <a:rPr lang="tr-TR" sz="2800" dirty="0" err="1">
                <a:ea typeface="MS PGothic" charset="0"/>
              </a:rPr>
              <a:t>will</a:t>
            </a:r>
            <a:r>
              <a:rPr lang="tr-TR" sz="2800" dirty="0">
                <a:ea typeface="MS PGothic" charset="0"/>
              </a:rPr>
              <a:t> </a:t>
            </a:r>
            <a:r>
              <a:rPr lang="tr-TR" sz="2800" dirty="0" err="1">
                <a:ea typeface="MS PGothic" charset="0"/>
              </a:rPr>
              <a:t>act</a:t>
            </a:r>
            <a:r>
              <a:rPr lang="tr-TR" sz="2800" dirty="0">
                <a:ea typeface="MS PGothic" charset="0"/>
              </a:rPr>
              <a:t> </a:t>
            </a:r>
            <a:r>
              <a:rPr lang="tr-TR" sz="2800" dirty="0" err="1">
                <a:ea typeface="MS PGothic" charset="0"/>
              </a:rPr>
              <a:t>strategically</a:t>
            </a:r>
            <a:r>
              <a:rPr lang="tr-TR" sz="2800" dirty="0">
                <a:ea typeface="MS PGothic" charset="0"/>
              </a:rPr>
              <a:t>.</a:t>
            </a:r>
            <a:endParaRPr lang="tr-TR" sz="2000" dirty="0">
              <a:ea typeface="MS PGothic" charset="0"/>
            </a:endParaRPr>
          </a:p>
        </p:txBody>
      </p:sp>
    </p:spTree>
    <p:extLst>
      <p:ext uri="{BB962C8B-B14F-4D97-AF65-F5344CB8AC3E}">
        <p14:creationId xmlns:p14="http://schemas.microsoft.com/office/powerpoint/2010/main" val="1237236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2" dur="500"/>
                                        <p:tgtEl>
                                          <p:spTgt spid="256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17" dur="500"/>
                                        <p:tgtEl>
                                          <p:spTgt spid="2560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2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9721837"/>
              </p:ext>
            </p:extLst>
          </p:nvPr>
        </p:nvGraphicFramePr>
        <p:xfrm>
          <a:off x="203200" y="88927"/>
          <a:ext cx="11734800" cy="6651625"/>
        </p:xfrm>
        <a:graphic>
          <a:graphicData uri="http://schemas.openxmlformats.org/drawingml/2006/table">
            <a:tbl>
              <a:tblPr/>
              <a:tblGrid>
                <a:gridCol w="4057651">
                  <a:extLst>
                    <a:ext uri="{9D8B030D-6E8A-4147-A177-3AD203B41FA5}">
                      <a16:colId xmlns:a16="http://schemas.microsoft.com/office/drawing/2014/main" val="20000"/>
                    </a:ext>
                  </a:extLst>
                </a:gridCol>
                <a:gridCol w="2711449">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gridCol w="2489200">
                  <a:extLst>
                    <a:ext uri="{9D8B030D-6E8A-4147-A177-3AD203B41FA5}">
                      <a16:colId xmlns:a16="http://schemas.microsoft.com/office/drawing/2014/main" val="20003"/>
                    </a:ext>
                  </a:extLst>
                </a:gridCol>
              </a:tblGrid>
              <a:tr h="39367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Taking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gridSpan="3">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Price Making</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alpha val="50195"/>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0832">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Perfect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Monopolistic Competition</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Oligopoly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mbria" panose="02040503050406030204" pitchFamily="18" charset="0"/>
                          <a:ea typeface="MS PGothic" charset="0"/>
                          <a:cs typeface="Arial" charset="0"/>
                        </a:rPr>
                        <a:t>Monopoly</a:t>
                      </a:r>
                      <a:endParaRPr kumimoji="0" lang="en-US" sz="2000" b="1"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1"/>
                  </a:ext>
                </a:extLst>
              </a:tr>
              <a:tr h="280967">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Many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Few firms</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1. One firm</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2"/>
                  </a:ext>
                </a:extLst>
              </a:tr>
              <a:tr h="160008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Atomistic assumption—firms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Each firm has some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Medium to high entry barriers to entry. The firm has more control over price.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2. Extremely high barriers to entry. The firm has  significant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3"/>
                  </a:ext>
                </a:extLst>
              </a:tr>
              <a:tr h="1231809">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Firms are so small that no single buyer or seller has ANY control over price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Product differentiation</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Mutual interdependence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3. The firm IS the industry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4"/>
                  </a:ext>
                </a:extLst>
              </a:tr>
              <a:tr h="1160378">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Homogeneous output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possible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4. Long run economic profit probable</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5"/>
                  </a:ext>
                </a:extLst>
              </a:tr>
              <a:tr h="879411">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There is perfect information about product price and quantity</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5. Output can be homogenous or differentiated</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6"/>
                  </a:ext>
                </a:extLst>
              </a:tr>
              <a:tr h="544473">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6. Free/Easy entry/exit</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alpha val="25098"/>
                      </a:srgbClr>
                    </a:solidFill>
                  </a:tcPr>
                </a:tc>
                <a:tc>
                  <a:txBody>
                    <a:bodyPr/>
                    <a:lstStyle/>
                    <a:p>
                      <a:pPr marL="0" marR="0" lvl="0" indent="0" algn="l" defTabSz="4572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mbria" panose="02040503050406030204" pitchFamily="18" charset="0"/>
                          <a:ea typeface="MS PGothic" charset="0"/>
                          <a:cs typeface="Arial" charset="0"/>
                        </a:rPr>
                        <a:t> </a:t>
                      </a:r>
                      <a:endParaRPr kumimoji="0" lang="en-US" sz="2000" b="0" i="0" u="none" strike="noStrike" cap="none" normalizeH="0" baseline="0" dirty="0">
                        <a:ln>
                          <a:noFill/>
                        </a:ln>
                        <a:solidFill>
                          <a:srgbClr val="000000"/>
                        </a:solidFill>
                        <a:effectLst/>
                        <a:latin typeface="Cambria" panose="02040503050406030204" pitchFamily="18" charset="0"/>
                        <a:ea typeface="MS PGothic" charset="0"/>
                        <a:cs typeface="MS PGothic"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alpha val="25098"/>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2995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609600" y="27"/>
            <a:ext cx="10972800" cy="1527175"/>
          </a:xfrm>
        </p:spPr>
        <p:txBody>
          <a:bodyPr/>
          <a:lstStyle/>
          <a:p>
            <a:pPr algn="l"/>
            <a:r>
              <a:rPr lang="tr-TR" b="1" dirty="0">
                <a:ea typeface="MS PGothic" charset="0"/>
              </a:rPr>
              <a:t>Sonuç</a:t>
            </a:r>
          </a:p>
        </p:txBody>
      </p:sp>
      <p:sp>
        <p:nvSpPr>
          <p:cNvPr id="48131" name="Content Placeholder 2"/>
          <p:cNvSpPr>
            <a:spLocks noGrp="1"/>
          </p:cNvSpPr>
          <p:nvPr>
            <p:ph idx="1"/>
          </p:nvPr>
        </p:nvSpPr>
        <p:spPr>
          <a:xfrm>
            <a:off x="609600" y="1700213"/>
            <a:ext cx="10972800" cy="4895850"/>
          </a:xfrm>
        </p:spPr>
        <p:txBody>
          <a:bodyPr/>
          <a:lstStyle/>
          <a:p>
            <a:pPr eaLnBrk="1" hangingPunct="1"/>
            <a:r>
              <a:rPr lang="tr-TR" sz="2800" dirty="0" err="1">
                <a:ea typeface="MS PGothic" charset="0"/>
              </a:rPr>
              <a:t>Oligopoly</a:t>
            </a:r>
            <a:endParaRPr lang="tr-TR" sz="2800" dirty="0">
              <a:ea typeface="MS PGothic" charset="0"/>
            </a:endParaRPr>
          </a:p>
          <a:p>
            <a:pPr lvl="1" eaLnBrk="1" hangingPunct="1"/>
            <a:r>
              <a:rPr lang="tr-TR" sz="2400" dirty="0">
                <a:ea typeface="MS PGothic" charset="0"/>
              </a:rPr>
              <a:t>A market </a:t>
            </a:r>
            <a:r>
              <a:rPr lang="tr-TR" sz="2400" dirty="0" err="1">
                <a:ea typeface="MS PGothic" charset="0"/>
              </a:rPr>
              <a:t>structure</a:t>
            </a:r>
            <a:r>
              <a:rPr lang="tr-TR" sz="2400" dirty="0">
                <a:ea typeface="MS PGothic" charset="0"/>
              </a:rPr>
              <a:t> in </a:t>
            </a:r>
            <a:r>
              <a:rPr lang="tr-TR" sz="2400" dirty="0" err="1">
                <a:ea typeface="MS PGothic" charset="0"/>
              </a:rPr>
              <a:t>which</a:t>
            </a:r>
            <a:r>
              <a:rPr lang="tr-TR" sz="2400" dirty="0">
                <a:ea typeface="MS PGothic" charset="0"/>
              </a:rPr>
              <a:t> </a:t>
            </a:r>
            <a:r>
              <a:rPr lang="tr-TR" sz="2400" dirty="0" err="1">
                <a:ea typeface="MS PGothic" charset="0"/>
              </a:rPr>
              <a:t>there</a:t>
            </a:r>
            <a:r>
              <a:rPr lang="tr-TR" sz="2400" dirty="0">
                <a:ea typeface="MS PGothic" charset="0"/>
              </a:rPr>
              <a:t> </a:t>
            </a:r>
            <a:r>
              <a:rPr lang="tr-TR" sz="2400" dirty="0" err="1">
                <a:ea typeface="MS PGothic" charset="0"/>
              </a:rPr>
              <a:t>are</a:t>
            </a:r>
            <a:r>
              <a:rPr lang="tr-TR" sz="2400" dirty="0">
                <a:ea typeface="MS PGothic" charset="0"/>
              </a:rPr>
              <a:t> a </a:t>
            </a:r>
            <a:r>
              <a:rPr lang="tr-TR" sz="2400" dirty="0" err="1">
                <a:ea typeface="MS PGothic" charset="0"/>
              </a:rPr>
              <a:t>small</a:t>
            </a:r>
            <a:r>
              <a:rPr lang="tr-TR" sz="2400" dirty="0">
                <a:ea typeface="MS PGothic" charset="0"/>
              </a:rPr>
              <a:t> </a:t>
            </a:r>
            <a:r>
              <a:rPr lang="tr-TR" sz="2400" dirty="0" err="1">
                <a:ea typeface="MS PGothic" charset="0"/>
              </a:rPr>
              <a:t>number</a:t>
            </a:r>
            <a:r>
              <a:rPr lang="tr-TR" sz="2400" dirty="0">
                <a:ea typeface="MS PGothic" charset="0"/>
              </a:rPr>
              <a:t> of </a:t>
            </a:r>
            <a:r>
              <a:rPr lang="tr-TR" sz="2400" dirty="0" err="1">
                <a:ea typeface="MS PGothic" charset="0"/>
              </a:rPr>
              <a:t>firms</a:t>
            </a:r>
            <a:endParaRPr lang="tr-TR" sz="2400" dirty="0">
              <a:ea typeface="MS PGothic" charset="0"/>
            </a:endParaRPr>
          </a:p>
          <a:p>
            <a:pPr lvl="1" eaLnBrk="1" hangingPunct="1"/>
            <a:r>
              <a:rPr lang="tr-TR" sz="2400" dirty="0" err="1">
                <a:ea typeface="MS PGothic" charset="0"/>
              </a:rPr>
              <a:t>Firms</a:t>
            </a:r>
            <a:r>
              <a:rPr lang="tr-TR" sz="2400" dirty="0">
                <a:ea typeface="MS PGothic" charset="0"/>
              </a:rPr>
              <a:t> </a:t>
            </a:r>
            <a:r>
              <a:rPr lang="tr-TR" sz="2400" dirty="0" err="1">
                <a:ea typeface="MS PGothic" charset="0"/>
              </a:rPr>
              <a:t>interact</a:t>
            </a:r>
            <a:r>
              <a:rPr lang="tr-TR" sz="2400" dirty="0">
                <a:ea typeface="MS PGothic" charset="0"/>
              </a:rPr>
              <a:t> </a:t>
            </a:r>
            <a:r>
              <a:rPr lang="tr-TR" sz="2400" dirty="0" err="1">
                <a:ea typeface="MS PGothic" charset="0"/>
              </a:rPr>
              <a:t>strategically</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competitive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monopolistic</a:t>
            </a:r>
            <a:r>
              <a:rPr lang="tr-TR" sz="2400" dirty="0">
                <a:ea typeface="MS PGothic" charset="0"/>
              </a:rPr>
              <a:t> </a:t>
            </a:r>
            <a:r>
              <a:rPr lang="tr-TR" sz="2400" dirty="0" err="1">
                <a:ea typeface="MS PGothic" charset="0"/>
              </a:rPr>
              <a:t>competition</a:t>
            </a:r>
            <a:r>
              <a:rPr lang="tr-TR" sz="2400" dirty="0">
                <a:ea typeface="MS PGothic" charset="0"/>
              </a:rPr>
              <a:t>).</a:t>
            </a:r>
          </a:p>
          <a:p>
            <a:pPr lvl="1" eaLnBrk="1" hangingPunct="1"/>
            <a:r>
              <a:rPr lang="tr-TR" sz="2400" dirty="0">
                <a:ea typeface="MS PGothic" charset="0"/>
              </a:rPr>
              <a:t>Can be </a:t>
            </a:r>
            <a:r>
              <a:rPr lang="tr-TR" sz="2400" dirty="0" err="1">
                <a:ea typeface="MS PGothic" charset="0"/>
              </a:rPr>
              <a:t>collusive</a:t>
            </a:r>
            <a:r>
              <a:rPr lang="tr-TR" sz="2400" dirty="0">
                <a:ea typeface="MS PGothic" charset="0"/>
              </a:rPr>
              <a:t> (</a:t>
            </a:r>
            <a:r>
              <a:rPr lang="tr-TR" sz="2400" dirty="0" err="1">
                <a:ea typeface="MS PGothic" charset="0"/>
              </a:rPr>
              <a:t>results</a:t>
            </a:r>
            <a:r>
              <a:rPr lang="tr-TR" sz="2400" dirty="0">
                <a:ea typeface="MS PGothic" charset="0"/>
              </a:rPr>
              <a:t> </a:t>
            </a:r>
            <a:r>
              <a:rPr lang="tr-TR" sz="2400" dirty="0" err="1">
                <a:ea typeface="MS PGothic" charset="0"/>
              </a:rPr>
              <a:t>closer</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monopoly</a:t>
            </a:r>
            <a:r>
              <a:rPr lang="tr-TR" sz="2400" dirty="0">
                <a:ea typeface="MS PGothic" charset="0"/>
              </a:rPr>
              <a:t>).</a:t>
            </a:r>
          </a:p>
          <a:p>
            <a:pPr eaLnBrk="1" hangingPunct="1"/>
            <a:r>
              <a:rPr lang="tr-TR" sz="2800" dirty="0" err="1">
                <a:ea typeface="MS PGothic" charset="0"/>
              </a:rPr>
              <a:t>Antitrust</a:t>
            </a:r>
            <a:r>
              <a:rPr lang="tr-TR" sz="2800" dirty="0">
                <a:ea typeface="MS PGothic" charset="0"/>
              </a:rPr>
              <a:t> </a:t>
            </a:r>
            <a:r>
              <a:rPr lang="tr-TR" sz="2800" dirty="0" err="1">
                <a:ea typeface="MS PGothic" charset="0"/>
              </a:rPr>
              <a:t>policies</a:t>
            </a:r>
            <a:endParaRPr lang="tr-TR" sz="2800" dirty="0">
              <a:ea typeface="MS PGothic" charset="0"/>
            </a:endParaRPr>
          </a:p>
          <a:p>
            <a:pPr lvl="1" eaLnBrk="1" hangingPunct="1"/>
            <a:r>
              <a:rPr lang="tr-TR" sz="2400" dirty="0" err="1">
                <a:ea typeface="MS PGothic" charset="0"/>
              </a:rPr>
              <a:t>Restrain</a:t>
            </a:r>
            <a:r>
              <a:rPr lang="tr-TR" sz="2400" dirty="0">
                <a:ea typeface="MS PGothic" charset="0"/>
              </a:rPr>
              <a:t> </a:t>
            </a:r>
            <a:r>
              <a:rPr lang="tr-TR" sz="2400" dirty="0" err="1">
                <a:ea typeface="MS PGothic" charset="0"/>
              </a:rPr>
              <a:t>excessive</a:t>
            </a:r>
            <a:r>
              <a:rPr lang="tr-TR" sz="2400" dirty="0">
                <a:ea typeface="MS PGothic" charset="0"/>
              </a:rPr>
              <a:t> market </a:t>
            </a:r>
            <a:r>
              <a:rPr lang="tr-TR" sz="2400" dirty="0" err="1">
                <a:ea typeface="MS PGothic" charset="0"/>
              </a:rPr>
              <a:t>power</a:t>
            </a:r>
            <a:r>
              <a:rPr lang="tr-TR" sz="2400" dirty="0">
                <a:ea typeface="MS PGothic" charset="0"/>
              </a:rPr>
              <a:t>.</a:t>
            </a:r>
          </a:p>
          <a:p>
            <a:pPr lvl="1" eaLnBrk="1" hangingPunct="1"/>
            <a:r>
              <a:rPr lang="tr-TR" sz="2400" dirty="0" err="1">
                <a:ea typeface="MS PGothic" charset="0"/>
              </a:rPr>
              <a:t>Give</a:t>
            </a:r>
            <a:r>
              <a:rPr lang="tr-TR" sz="2400" dirty="0">
                <a:ea typeface="MS PGothic" charset="0"/>
              </a:rPr>
              <a:t> </a:t>
            </a:r>
            <a:r>
              <a:rPr lang="tr-TR" sz="2400" dirty="0" err="1">
                <a:ea typeface="MS PGothic" charset="0"/>
              </a:rPr>
              <a:t>incentives</a:t>
            </a:r>
            <a:r>
              <a:rPr lang="tr-TR" sz="2400" dirty="0">
                <a:ea typeface="MS PGothic" charset="0"/>
              </a:rPr>
              <a:t> </a:t>
            </a:r>
            <a:r>
              <a:rPr lang="tr-TR" sz="2400" dirty="0" err="1">
                <a:ea typeface="MS PGothic" charset="0"/>
              </a:rPr>
              <a:t>to</a:t>
            </a:r>
            <a:r>
              <a:rPr lang="tr-TR" sz="2400" dirty="0">
                <a:ea typeface="MS PGothic" charset="0"/>
              </a:rPr>
              <a:t> </a:t>
            </a:r>
            <a:r>
              <a:rPr lang="tr-TR" sz="2400" dirty="0" err="1">
                <a:ea typeface="MS PGothic" charset="0"/>
              </a:rPr>
              <a:t>compete</a:t>
            </a:r>
            <a:r>
              <a:rPr lang="tr-TR" sz="2400" dirty="0">
                <a:ea typeface="MS PGothic" charset="0"/>
              </a:rPr>
              <a:t> </a:t>
            </a:r>
            <a:r>
              <a:rPr lang="tr-TR" sz="2400" dirty="0" err="1">
                <a:ea typeface="MS PGothic" charset="0"/>
              </a:rPr>
              <a:t>instead</a:t>
            </a:r>
            <a:r>
              <a:rPr lang="tr-TR" sz="2400" dirty="0">
                <a:ea typeface="MS PGothic" charset="0"/>
              </a:rPr>
              <a:t> of </a:t>
            </a:r>
            <a:r>
              <a:rPr lang="tr-TR" sz="2400" dirty="0" err="1">
                <a:ea typeface="MS PGothic" charset="0"/>
              </a:rPr>
              <a:t>collude</a:t>
            </a:r>
            <a:r>
              <a:rPr lang="tr-TR" sz="2400" dirty="0">
                <a:ea typeface="MS PGothic" charset="0"/>
              </a:rPr>
              <a:t>.</a:t>
            </a:r>
          </a:p>
          <a:p>
            <a:pPr lvl="1" eaLnBrk="1" hangingPunct="1"/>
            <a:r>
              <a:rPr lang="tr-TR" sz="2400" dirty="0" err="1">
                <a:ea typeface="MS PGothic" charset="0"/>
              </a:rPr>
              <a:t>Each</a:t>
            </a:r>
            <a:r>
              <a:rPr lang="tr-TR" sz="2400" dirty="0">
                <a:ea typeface="MS PGothic" charset="0"/>
              </a:rPr>
              <a:t> </a:t>
            </a:r>
            <a:r>
              <a:rPr lang="tr-TR" sz="2400" dirty="0" err="1">
                <a:ea typeface="MS PGothic" charset="0"/>
              </a:rPr>
              <a:t>industry</a:t>
            </a:r>
            <a:r>
              <a:rPr lang="tr-TR" sz="2400" dirty="0">
                <a:ea typeface="MS PGothic" charset="0"/>
              </a:rPr>
              <a:t> is </a:t>
            </a:r>
            <a:r>
              <a:rPr lang="tr-TR" sz="2400" dirty="0" err="1">
                <a:ea typeface="MS PGothic" charset="0"/>
              </a:rPr>
              <a:t>examined</a:t>
            </a:r>
            <a:r>
              <a:rPr lang="tr-TR" sz="2400" dirty="0">
                <a:ea typeface="MS PGothic" charset="0"/>
              </a:rPr>
              <a:t> on a </a:t>
            </a:r>
            <a:r>
              <a:rPr lang="tr-TR" sz="2400" dirty="0" err="1">
                <a:ea typeface="MS PGothic" charset="0"/>
              </a:rPr>
              <a:t>case-by-case</a:t>
            </a:r>
            <a:r>
              <a:rPr lang="tr-TR" sz="2400" dirty="0">
                <a:ea typeface="MS PGothic" charset="0"/>
              </a:rPr>
              <a:t> </a:t>
            </a:r>
            <a:r>
              <a:rPr lang="tr-TR" sz="2400" dirty="0" err="1">
                <a:ea typeface="MS PGothic" charset="0"/>
              </a:rPr>
              <a:t>basis</a:t>
            </a:r>
            <a:r>
              <a:rPr lang="tr-TR" sz="2400" dirty="0">
                <a:ea typeface="MS PGothic" charset="0"/>
              </a:rPr>
              <a:t>.</a:t>
            </a:r>
          </a:p>
        </p:txBody>
      </p:sp>
    </p:spTree>
    <p:extLst>
      <p:ext uri="{BB962C8B-B14F-4D97-AF65-F5344CB8AC3E}">
        <p14:creationId xmlns:p14="http://schemas.microsoft.com/office/powerpoint/2010/main" val="31667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checkerboard(across)">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checkerboard(across)">
                                      <p:cBhvr>
                                        <p:cTn id="12" dur="500"/>
                                        <p:tgtEl>
                                          <p:spTgt spid="48131">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animEffect transition="in" filter="checkerboard(across)">
                                      <p:cBhvr>
                                        <p:cTn id="15" dur="500"/>
                                        <p:tgtEl>
                                          <p:spTgt spid="4813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8131">
                                            <p:txEl>
                                              <p:pRg st="4" end="4"/>
                                            </p:txEl>
                                          </p:spTgt>
                                        </p:tgtEl>
                                        <p:attrNameLst>
                                          <p:attrName>style.visibility</p:attrName>
                                        </p:attrNameLst>
                                      </p:cBhvr>
                                      <p:to>
                                        <p:strVal val="visible"/>
                                      </p:to>
                                    </p:set>
                                    <p:animEffect transition="in" filter="checkerboard(across)">
                                      <p:cBhvr>
                                        <p:cTn id="18" dur="500"/>
                                        <p:tgtEl>
                                          <p:spTgt spid="4813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checkerboard(across)">
                                      <p:cBhvr>
                                        <p:cTn id="23" dur="500"/>
                                        <p:tgtEl>
                                          <p:spTgt spid="48131">
                                            <p:txEl>
                                              <p:pRg st="6" end="6"/>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checkerboard(across)">
                                      <p:cBhvr>
                                        <p:cTn id="26" dur="500"/>
                                        <p:tgtEl>
                                          <p:spTgt spid="48131">
                                            <p:txEl>
                                              <p:pRg st="7" end="7"/>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8131">
                                            <p:txEl>
                                              <p:pRg st="8" end="8"/>
                                            </p:txEl>
                                          </p:spTgt>
                                        </p:tgtEl>
                                        <p:attrNameLst>
                                          <p:attrName>style.visibility</p:attrName>
                                        </p:attrNameLst>
                                      </p:cBhvr>
                                      <p:to>
                                        <p:strVal val="visible"/>
                                      </p:to>
                                    </p:set>
                                    <p:animEffect transition="in" filter="checkerboard(across)">
                                      <p:cBhvr>
                                        <p:cTn id="29" dur="500"/>
                                        <p:tgtEl>
                                          <p:spTgt spid="481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03981" y="0"/>
            <a:ext cx="10972800" cy="1527175"/>
          </a:xfrm>
        </p:spPr>
        <p:txBody>
          <a:bodyPr/>
          <a:lstStyle/>
          <a:p>
            <a:pPr algn="l"/>
            <a:r>
              <a:rPr lang="tr-TR" b="1" dirty="0">
                <a:ea typeface="MS PGothic" charset="0"/>
              </a:rPr>
              <a:t>Özet</a:t>
            </a:r>
          </a:p>
        </p:txBody>
      </p:sp>
      <p:sp>
        <p:nvSpPr>
          <p:cNvPr id="108546" name="Content Placeholder 2"/>
          <p:cNvSpPr>
            <a:spLocks noGrp="1"/>
          </p:cNvSpPr>
          <p:nvPr>
            <p:ph idx="1"/>
          </p:nvPr>
        </p:nvSpPr>
        <p:spPr>
          <a:xfrm>
            <a:off x="203981" y="1670710"/>
            <a:ext cx="11784037" cy="4895850"/>
          </a:xfrm>
        </p:spPr>
        <p:txBody>
          <a:bodyPr/>
          <a:lstStyle/>
          <a:p>
            <a:r>
              <a:rPr lang="tr-TR" sz="2800">
                <a:ea typeface="MS PGothic" charset="0"/>
              </a:rPr>
              <a:t>Oligopoly:  a small number of firms sell a differentiated product in a market with significant barriers to entry. </a:t>
            </a:r>
          </a:p>
          <a:p>
            <a:pPr lvl="1"/>
            <a:r>
              <a:rPr lang="tr-TR" sz="2400">
                <a:ea typeface="MS PGothic" charset="0"/>
              </a:rPr>
              <a:t>An oligopolist is like a monopolistic competitor in that it sells differentiated products.</a:t>
            </a:r>
          </a:p>
          <a:p>
            <a:pPr lvl="1"/>
            <a:r>
              <a:rPr lang="tr-TR" sz="2400">
                <a:ea typeface="MS PGothic" charset="0"/>
              </a:rPr>
              <a:t>It is also like a monopolist in that it enjoys significant barriers to entry.</a:t>
            </a:r>
          </a:p>
          <a:p>
            <a:r>
              <a:rPr lang="tr-TR" sz="2800">
                <a:ea typeface="MS PGothic" charset="0"/>
              </a:rPr>
              <a:t>The small number of sellers in oligopoly leads to mutual interdependence.</a:t>
            </a:r>
          </a:p>
          <a:p>
            <a:r>
              <a:rPr lang="tr-TR" sz="2800">
                <a:ea typeface="MS PGothic" charset="0"/>
              </a:rPr>
              <a:t>Oligopolists have a tendency to collude and to form cartels in hope of achieving monopoly like profits.</a:t>
            </a:r>
          </a:p>
          <a:p>
            <a:r>
              <a:rPr lang="tr-TR" sz="2800">
                <a:ea typeface="MS PGothic" charset="0"/>
              </a:rPr>
              <a:t>Oligopolistic markets are socially inefficient since P &gt; MC.</a:t>
            </a:r>
          </a:p>
          <a:p>
            <a:r>
              <a:rPr lang="tr-TR" sz="2800">
                <a:ea typeface="MS PGothic" charset="0"/>
              </a:rPr>
              <a:t>The result under oligopoly will fall somewhere between the competitive and monopoly outcomes.</a:t>
            </a:r>
          </a:p>
          <a:p>
            <a:endParaRPr lang="tr-TR" sz="2800">
              <a:ea typeface="MS PGothic" charset="0"/>
            </a:endParaRPr>
          </a:p>
          <a:p>
            <a:pPr eaLnBrk="1" hangingPunct="1"/>
            <a:endParaRPr lang="tr-TR" sz="2000" dirty="0">
              <a:ea typeface="MS PGothic" charset="0"/>
            </a:endParaRPr>
          </a:p>
        </p:txBody>
      </p:sp>
    </p:spTree>
    <p:extLst>
      <p:ext uri="{BB962C8B-B14F-4D97-AF65-F5344CB8AC3E}">
        <p14:creationId xmlns:p14="http://schemas.microsoft.com/office/powerpoint/2010/main" val="225826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idx="4294967295"/>
          </p:nvPr>
        </p:nvSpPr>
        <p:spPr>
          <a:xfrm>
            <a:off x="364067" y="13447"/>
            <a:ext cx="10972800" cy="1527175"/>
          </a:xfrm>
        </p:spPr>
        <p:txBody>
          <a:bodyPr/>
          <a:lstStyle/>
          <a:p>
            <a:pPr algn="l" eaLnBrk="1" hangingPunct="1"/>
            <a:r>
              <a:rPr lang="tr-TR" b="1" dirty="0"/>
              <a:t>Örnek Sorular</a:t>
            </a:r>
            <a:r>
              <a:rPr lang="tr-TR" dirty="0"/>
              <a:t> </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Which</a:t>
            </a:r>
            <a:r>
              <a:rPr lang="tr-TR" dirty="0">
                <a:ea typeface="MS PGothic" charset="0"/>
              </a:rPr>
              <a:t> of </a:t>
            </a:r>
            <a:r>
              <a:rPr lang="tr-TR" dirty="0" err="1">
                <a:ea typeface="MS PGothic" charset="0"/>
              </a:rPr>
              <a:t>the</a:t>
            </a:r>
            <a:r>
              <a:rPr lang="tr-TR" dirty="0">
                <a:ea typeface="MS PGothic" charset="0"/>
              </a:rPr>
              <a:t> </a:t>
            </a:r>
            <a:r>
              <a:rPr lang="tr-TR" dirty="0" err="1">
                <a:ea typeface="MS PGothic" charset="0"/>
              </a:rPr>
              <a:t>following</a:t>
            </a:r>
            <a:r>
              <a:rPr lang="tr-TR" dirty="0">
                <a:ea typeface="MS PGothic" charset="0"/>
              </a:rPr>
              <a:t> is </a:t>
            </a:r>
            <a:r>
              <a:rPr lang="tr-TR" dirty="0" err="1">
                <a:ea typeface="MS PGothic" charset="0"/>
              </a:rPr>
              <a:t>true</a:t>
            </a:r>
            <a:r>
              <a:rPr lang="tr-TR" dirty="0">
                <a:ea typeface="MS PGothic" charset="0"/>
              </a:rPr>
              <a:t> </a:t>
            </a:r>
            <a:r>
              <a:rPr lang="tr-TR" dirty="0" err="1">
                <a:ea typeface="MS PGothic" charset="0"/>
              </a:rPr>
              <a:t>about</a:t>
            </a:r>
            <a:r>
              <a:rPr lang="tr-TR" dirty="0">
                <a:ea typeface="MS PGothic" charset="0"/>
              </a:rPr>
              <a:t> </a:t>
            </a:r>
            <a:r>
              <a:rPr lang="tr-TR" dirty="0" err="1">
                <a:ea typeface="MS PGothic" charset="0"/>
              </a:rPr>
              <a:t>oligopoly</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Oligopolies</a:t>
            </a:r>
            <a:r>
              <a:rPr lang="tr-TR" dirty="0">
                <a:ea typeface="MS PGothic" charset="0"/>
              </a:rPr>
              <a:t> </a:t>
            </a:r>
            <a:r>
              <a:rPr lang="tr-TR" dirty="0" err="1">
                <a:ea typeface="MS PGothic" charset="0"/>
              </a:rPr>
              <a:t>are</a:t>
            </a:r>
            <a:r>
              <a:rPr lang="tr-TR" dirty="0">
                <a:ea typeface="MS PGothic" charset="0"/>
              </a:rPr>
              <a:t> illegal in </a:t>
            </a:r>
            <a:r>
              <a:rPr lang="tr-TR" dirty="0" err="1">
                <a:ea typeface="MS PGothic" charset="0"/>
              </a:rPr>
              <a:t>the</a:t>
            </a:r>
            <a:r>
              <a:rPr lang="tr-TR" dirty="0">
                <a:ea typeface="MS PGothic" charset="0"/>
              </a:rPr>
              <a:t> United </a:t>
            </a:r>
            <a:r>
              <a:rPr lang="tr-TR" dirty="0" err="1">
                <a:ea typeface="MS PGothic" charset="0"/>
              </a:rPr>
              <a:t>States</a:t>
            </a:r>
            <a:r>
              <a:rPr lang="tr-TR" dirty="0">
                <a:ea typeface="MS PGothic" charset="0"/>
              </a:rPr>
              <a:t>.</a:t>
            </a:r>
          </a:p>
          <a:p>
            <a:pPr marL="971550" lvl="1" indent="-514350" eaLnBrk="1" hangingPunct="1">
              <a:buFont typeface="Calibri" charset="0"/>
              <a:buAutoNum type="alphaUcPeriod"/>
            </a:pPr>
            <a:r>
              <a:rPr lang="tr-TR" dirty="0" err="1">
                <a:ea typeface="MS PGothic" charset="0"/>
              </a:rPr>
              <a:t>All</a:t>
            </a:r>
            <a:r>
              <a:rPr lang="tr-TR" dirty="0">
                <a:ea typeface="MS PGothic" charset="0"/>
              </a:rPr>
              <a:t> </a:t>
            </a: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will</a:t>
            </a:r>
            <a:r>
              <a:rPr lang="tr-TR" dirty="0">
                <a:ea typeface="MS PGothic" charset="0"/>
              </a:rPr>
              <a:t> </a:t>
            </a:r>
            <a:r>
              <a:rPr lang="tr-TR" dirty="0" err="1">
                <a:ea typeface="MS PGothic" charset="0"/>
              </a:rPr>
              <a:t>try</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collude</a:t>
            </a:r>
            <a:r>
              <a:rPr lang="tr-TR" dirty="0">
                <a:ea typeface="MS PGothic" charset="0"/>
              </a:rPr>
              <a:t>.</a:t>
            </a:r>
          </a:p>
          <a:p>
            <a:pPr marL="971550" lvl="1" indent="-514350" eaLnBrk="1" hangingPunct="1">
              <a:buFont typeface="Calibri" charset="0"/>
              <a:buAutoNum type="alphaUcPeriod"/>
            </a:pPr>
            <a:r>
              <a:rPr lang="tr-TR" dirty="0" err="1">
                <a:ea typeface="MS PGothic" charset="0"/>
              </a:rPr>
              <a:t>Oligopoly</a:t>
            </a:r>
            <a:r>
              <a:rPr lang="tr-TR" dirty="0">
                <a:ea typeface="MS PGothic" charset="0"/>
              </a:rPr>
              <a:t> </a:t>
            </a:r>
            <a:r>
              <a:rPr lang="tr-TR" dirty="0" err="1">
                <a:ea typeface="MS PGothic" charset="0"/>
              </a:rPr>
              <a:t>industries</a:t>
            </a:r>
            <a:r>
              <a:rPr lang="tr-TR" dirty="0">
                <a:ea typeface="MS PGothic" charset="0"/>
              </a:rPr>
              <a:t> </a:t>
            </a:r>
            <a:r>
              <a:rPr lang="tr-TR" dirty="0" err="1">
                <a:ea typeface="MS PGothic" charset="0"/>
              </a:rPr>
              <a:t>generally</a:t>
            </a:r>
            <a:r>
              <a:rPr lang="tr-TR" dirty="0">
                <a:ea typeface="MS PGothic" charset="0"/>
              </a:rPr>
              <a:t> </a:t>
            </a:r>
            <a:r>
              <a:rPr lang="tr-TR" dirty="0" err="1">
                <a:ea typeface="MS PGothic" charset="0"/>
              </a:rPr>
              <a:t>have</a:t>
            </a:r>
            <a:r>
              <a:rPr lang="tr-TR" dirty="0">
                <a:ea typeface="MS PGothic" charset="0"/>
              </a:rPr>
              <a:t> a </a:t>
            </a:r>
            <a:r>
              <a:rPr lang="tr-TR" dirty="0" err="1">
                <a:ea typeface="MS PGothic" charset="0"/>
              </a:rPr>
              <a:t>high</a:t>
            </a:r>
            <a:r>
              <a:rPr lang="tr-TR" dirty="0">
                <a:ea typeface="MS PGothic" charset="0"/>
              </a:rPr>
              <a:t> </a:t>
            </a:r>
            <a:r>
              <a:rPr lang="tr-TR" dirty="0" err="1">
                <a:ea typeface="MS PGothic" charset="0"/>
              </a:rPr>
              <a:t>concentration</a:t>
            </a:r>
            <a:r>
              <a:rPr lang="tr-TR" dirty="0">
                <a:ea typeface="MS PGothic" charset="0"/>
              </a:rPr>
              <a:t> </a:t>
            </a:r>
            <a:r>
              <a:rPr lang="tr-TR" dirty="0" err="1">
                <a:ea typeface="MS PGothic" charset="0"/>
              </a:rPr>
              <a:t>ratio</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in an </a:t>
            </a:r>
            <a:r>
              <a:rPr lang="tr-TR" dirty="0" err="1">
                <a:ea typeface="MS PGothic" charset="0"/>
              </a:rPr>
              <a:t>oligopoly</a:t>
            </a:r>
            <a:r>
              <a:rPr lang="tr-TR" dirty="0">
                <a:ea typeface="MS PGothic" charset="0"/>
              </a:rPr>
              <a:t> </a:t>
            </a:r>
            <a:r>
              <a:rPr lang="tr-TR" dirty="0" err="1">
                <a:ea typeface="MS PGothic" charset="0"/>
              </a:rPr>
              <a:t>act</a:t>
            </a:r>
            <a:r>
              <a:rPr lang="tr-TR" dirty="0">
                <a:ea typeface="MS PGothic" charset="0"/>
              </a:rPr>
              <a:t> </a:t>
            </a:r>
            <a:r>
              <a:rPr lang="tr-TR" dirty="0" err="1">
                <a:ea typeface="MS PGothic" charset="0"/>
              </a:rPr>
              <a:t>independently</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other</a:t>
            </a:r>
            <a:r>
              <a:rPr lang="tr-TR" dirty="0">
                <a:ea typeface="MS PGothic" charset="0"/>
              </a:rPr>
              <a:t> </a:t>
            </a:r>
            <a:r>
              <a:rPr lang="tr-TR" dirty="0" err="1">
                <a:ea typeface="MS PGothic" charset="0"/>
              </a:rPr>
              <a:t>firms</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oligopoly</a:t>
            </a:r>
            <a:r>
              <a:rPr lang="tr-TR" dirty="0">
                <a:ea typeface="MS PGothic" charset="0"/>
              </a:rPr>
              <a:t>.</a:t>
            </a:r>
          </a:p>
        </p:txBody>
      </p:sp>
    </p:spTree>
    <p:extLst>
      <p:ext uri="{BB962C8B-B14F-4D97-AF65-F5344CB8AC3E}">
        <p14:creationId xmlns:p14="http://schemas.microsoft.com/office/powerpoint/2010/main" val="3153228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0243" name="Content Placeholder 2"/>
          <p:cNvSpPr>
            <a:spLocks noGrp="1"/>
          </p:cNvSpPr>
          <p:nvPr>
            <p:ph idx="1"/>
          </p:nvPr>
        </p:nvSpPr>
        <p:spPr>
          <a:xfrm>
            <a:off x="609600" y="1712913"/>
            <a:ext cx="10972800" cy="5145028"/>
          </a:xfrm>
        </p:spPr>
        <p:txBody>
          <a:bodyPr/>
          <a:lstStyle/>
          <a:p>
            <a:pPr eaLnBrk="1" hangingPunct="1"/>
            <a:r>
              <a:rPr lang="tr-TR" dirty="0">
                <a:ea typeface="MS PGothic" charset="0"/>
                <a:cs typeface="Arial" pitchFamily="-103" charset="0"/>
              </a:rPr>
              <a:t>Firmaların ürünlerini farklılaştırmasının bazı yolları nelerdir?</a:t>
            </a:r>
            <a:endParaRPr lang="tr-TR" dirty="0">
              <a:ea typeface="MS PGothic" charset="0"/>
            </a:endParaRPr>
          </a:p>
          <a:p>
            <a:pPr eaLnBrk="1" hangingPunct="1"/>
            <a:r>
              <a:rPr lang="tr-TR" dirty="0">
                <a:ea typeface="MS PGothic" charset="0"/>
              </a:rPr>
              <a:t>1. Stil veya tür</a:t>
            </a:r>
          </a:p>
          <a:p>
            <a:pPr lvl="1" eaLnBrk="1" hangingPunct="1"/>
            <a:r>
              <a:rPr lang="tr-TR" sz="2800" dirty="0">
                <a:ea typeface="MS PGothic" charset="0"/>
              </a:rPr>
              <a:t>Giyim mağazaları</a:t>
            </a:r>
          </a:p>
          <a:p>
            <a:pPr lvl="1" eaLnBrk="1" hangingPunct="1"/>
            <a:r>
              <a:rPr lang="tr-TR" sz="2800" dirty="0">
                <a:ea typeface="MS PGothic" charset="0"/>
              </a:rPr>
              <a:t>Alışveriş merkezlerindeki restoranları </a:t>
            </a:r>
          </a:p>
          <a:p>
            <a:pPr eaLnBrk="1" hangingPunct="1"/>
            <a:r>
              <a:rPr lang="tr-TR" dirty="0">
                <a:ea typeface="MS PGothic" charset="0"/>
              </a:rPr>
              <a:t>2. </a:t>
            </a:r>
            <a:r>
              <a:rPr lang="tr-TR" dirty="0" err="1">
                <a:ea typeface="MS PGothic" charset="0"/>
              </a:rPr>
              <a:t>Lokasyon</a:t>
            </a:r>
            <a:endParaRPr lang="tr-TR" dirty="0">
              <a:ea typeface="MS PGothic" charset="0"/>
            </a:endParaRPr>
          </a:p>
          <a:p>
            <a:pPr lvl="1" eaLnBrk="1" hangingPunct="1"/>
            <a:r>
              <a:rPr lang="tr-TR" sz="2800" dirty="0">
                <a:ea typeface="MS PGothic" charset="0"/>
              </a:rPr>
              <a:t>Benzin istasyonları</a:t>
            </a:r>
          </a:p>
          <a:p>
            <a:pPr lvl="1" eaLnBrk="1" hangingPunct="1"/>
            <a:r>
              <a:rPr lang="tr-TR" sz="2800" dirty="0">
                <a:ea typeface="MS PGothic" charset="0"/>
              </a:rPr>
              <a:t>Kuru temizleme</a:t>
            </a:r>
          </a:p>
          <a:p>
            <a:pPr lvl="1" eaLnBrk="1" hangingPunct="1"/>
            <a:r>
              <a:rPr lang="tr-TR" sz="2800" dirty="0">
                <a:ea typeface="MS PGothic" charset="0"/>
              </a:rPr>
              <a:t>Berberler</a:t>
            </a:r>
          </a:p>
        </p:txBody>
      </p:sp>
      <p:pic>
        <p:nvPicPr>
          <p:cNvPr id="10244" name="Picture 8" descr="I:\DirkTextbookN\Jpegs(All)\VOLUME_1_MICRO_Class-test\03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67" y="3157596"/>
            <a:ext cx="2311400" cy="245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9" descr="I:\DirkTextbookN\Jpegs(All)\VOLUME_1_MICRO_Class-test\07_PRINECO_CH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67" y="3136165"/>
            <a:ext cx="2385484" cy="249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371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checkerboard(across)">
                                      <p:cBhvr>
                                        <p:cTn id="7" dur="500"/>
                                        <p:tgtEl>
                                          <p:spTgt spid="1024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243">
                                            <p:txEl>
                                              <p:pRg st="3" end="3"/>
                                            </p:txEl>
                                          </p:spTgt>
                                        </p:tgtEl>
                                        <p:attrNameLst>
                                          <p:attrName>style.visibility</p:attrName>
                                        </p:attrNameLst>
                                      </p:cBhvr>
                                      <p:to>
                                        <p:strVal val="visible"/>
                                      </p:to>
                                    </p:set>
                                    <p:animEffect transition="in" filter="checkerboard(across)">
                                      <p:cBhvr>
                                        <p:cTn id="10" dur="500"/>
                                        <p:tgtEl>
                                          <p:spTgt spid="1024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barn(inVertical)">
                                      <p:cBhvr>
                                        <p:cTn id="13" dur="500"/>
                                        <p:tgtEl>
                                          <p:spTgt spid="10244"/>
                                        </p:tgtEl>
                                      </p:cBhvr>
                                    </p:animEffect>
                                  </p:childTnLst>
                                </p:cTn>
                              </p:par>
                              <p:par>
                                <p:cTn id="14" presetID="16" presetClass="entr" presetSubtype="21" fill="hold" nodeType="withEffect">
                                  <p:stCondLst>
                                    <p:cond delay="0"/>
                                  </p:stCondLst>
                                  <p:childTnLst>
                                    <p:set>
                                      <p:cBhvr>
                                        <p:cTn id="15" dur="1" fill="hold">
                                          <p:stCondLst>
                                            <p:cond delay="0"/>
                                          </p:stCondLst>
                                        </p:cTn>
                                        <p:tgtEl>
                                          <p:spTgt spid="10245"/>
                                        </p:tgtEl>
                                        <p:attrNameLst>
                                          <p:attrName>style.visibility</p:attrName>
                                        </p:attrNameLst>
                                      </p:cBhvr>
                                      <p:to>
                                        <p:strVal val="visible"/>
                                      </p:to>
                                    </p:set>
                                    <p:animEffect transition="in" filter="barn(inVertical)">
                                      <p:cBhvr>
                                        <p:cTn id="16" dur="500"/>
                                        <p:tgtEl>
                                          <p:spTgt spid="10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Effect transition="in" filter="checkerboard(across)">
                                      <p:cBhvr>
                                        <p:cTn id="21" dur="500"/>
                                        <p:tgtEl>
                                          <p:spTgt spid="1024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0243">
                                            <p:txEl>
                                              <p:pRg st="6" end="6"/>
                                            </p:txEl>
                                          </p:spTgt>
                                        </p:tgtEl>
                                        <p:attrNameLst>
                                          <p:attrName>style.visibility</p:attrName>
                                        </p:attrNameLst>
                                      </p:cBhvr>
                                      <p:to>
                                        <p:strVal val="visible"/>
                                      </p:to>
                                    </p:set>
                                    <p:animEffect transition="in" filter="checkerboard(across)">
                                      <p:cBhvr>
                                        <p:cTn id="24" dur="500"/>
                                        <p:tgtEl>
                                          <p:spTgt spid="1024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Effect transition="in" filter="checkerboard(across)">
                                      <p:cBhvr>
                                        <p:cTn id="27" dur="500"/>
                                        <p:tgtEl>
                                          <p:spTgt spid="10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idx="4294967295"/>
          </p:nvPr>
        </p:nvSpPr>
        <p:spPr>
          <a:xfrm>
            <a:off x="364067" y="0"/>
            <a:ext cx="10972800" cy="1527175"/>
          </a:xfrm>
        </p:spPr>
        <p:txBody>
          <a:bodyPr/>
          <a:lstStyle/>
          <a:p>
            <a:pPr algn="l" eaLnBrk="1" hangingPunct="1"/>
            <a:r>
              <a:rPr lang="tr-TR" b="1" dirty="0"/>
              <a:t>Örnek Sorular</a:t>
            </a:r>
            <a:r>
              <a:rPr lang="tr-TR" dirty="0"/>
              <a:t> </a:t>
            </a:r>
            <a:endParaRPr lang="tr-TR" b="1" dirty="0">
              <a:ea typeface="MS PGothic" charset="0"/>
            </a:endParaRP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tr-TR" dirty="0" err="1">
                <a:ea typeface="MS PGothic" charset="0"/>
              </a:rPr>
              <a:t>Why</a:t>
            </a:r>
            <a:r>
              <a:rPr lang="tr-TR" dirty="0">
                <a:ea typeface="MS PGothic" charset="0"/>
              </a:rPr>
              <a:t> do </a:t>
            </a:r>
            <a:r>
              <a:rPr lang="tr-TR" dirty="0" err="1">
                <a:ea typeface="MS PGothic" charset="0"/>
              </a:rPr>
              <a:t>cartel</a:t>
            </a:r>
            <a:r>
              <a:rPr lang="tr-TR" dirty="0">
                <a:ea typeface="MS PGothic" charset="0"/>
              </a:rPr>
              <a:t> </a:t>
            </a:r>
            <a:r>
              <a:rPr lang="tr-TR" dirty="0" err="1">
                <a:ea typeface="MS PGothic" charset="0"/>
              </a:rPr>
              <a:t>deals</a:t>
            </a:r>
            <a:r>
              <a:rPr lang="tr-TR" dirty="0">
                <a:ea typeface="MS PGothic" charset="0"/>
              </a:rPr>
              <a:t> </a:t>
            </a:r>
            <a:r>
              <a:rPr lang="tr-TR" dirty="0" err="1">
                <a:ea typeface="MS PGothic" charset="0"/>
              </a:rPr>
              <a:t>tend</a:t>
            </a:r>
            <a:r>
              <a:rPr lang="tr-TR" dirty="0">
                <a:ea typeface="MS PGothic" charset="0"/>
              </a:rPr>
              <a:t> not </a:t>
            </a:r>
            <a:r>
              <a:rPr lang="tr-TR" dirty="0" err="1">
                <a:ea typeface="MS PGothic" charset="0"/>
              </a:rPr>
              <a:t>to</a:t>
            </a:r>
            <a:r>
              <a:rPr lang="tr-TR" dirty="0">
                <a:ea typeface="MS PGothic" charset="0"/>
              </a:rPr>
              <a:t> </a:t>
            </a:r>
            <a:r>
              <a:rPr lang="tr-TR" dirty="0" err="1">
                <a:ea typeface="MS PGothic" charset="0"/>
              </a:rPr>
              <a:t>last</a:t>
            </a:r>
            <a:r>
              <a:rPr lang="tr-TR" dirty="0">
                <a:ea typeface="MS PGothic" charset="0"/>
              </a:rPr>
              <a:t>?</a:t>
            </a:r>
          </a:p>
          <a:p>
            <a:pPr marL="971550" lvl="1" indent="-514350" eaLnBrk="1" hangingPunct="1">
              <a:buFont typeface="Calibri" charset="0"/>
              <a:buAutoNum type="alphaUcPeriod"/>
            </a:pPr>
            <a:r>
              <a:rPr lang="tr-TR" dirty="0" err="1">
                <a:ea typeface="MS PGothic" charset="0"/>
              </a:rPr>
              <a:t>Each</a:t>
            </a:r>
            <a:r>
              <a:rPr lang="tr-TR" dirty="0">
                <a:ea typeface="MS PGothic" charset="0"/>
              </a:rPr>
              <a:t> </a:t>
            </a:r>
            <a:r>
              <a:rPr lang="tr-TR" dirty="0" err="1">
                <a:ea typeface="MS PGothic" charset="0"/>
              </a:rPr>
              <a:t>firm</a:t>
            </a:r>
            <a:r>
              <a:rPr lang="tr-TR" dirty="0">
                <a:ea typeface="MS PGothic" charset="0"/>
              </a:rPr>
              <a:t> in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has a dominant </a:t>
            </a:r>
            <a:r>
              <a:rPr lang="tr-TR" dirty="0" err="1">
                <a:ea typeface="MS PGothic" charset="0"/>
              </a:rPr>
              <a:t>strategy</a:t>
            </a:r>
            <a:r>
              <a:rPr lang="tr-TR" dirty="0">
                <a:ea typeface="MS PGothic" charset="0"/>
              </a:rPr>
              <a:t> </a:t>
            </a:r>
            <a:r>
              <a:rPr lang="tr-TR" dirty="0" err="1">
                <a:ea typeface="MS PGothic" charset="0"/>
              </a:rPr>
              <a:t>to</a:t>
            </a:r>
            <a:r>
              <a:rPr lang="tr-TR" dirty="0">
                <a:ea typeface="MS PGothic" charset="0"/>
              </a:rPr>
              <a:t> be </a:t>
            </a:r>
            <a:r>
              <a:rPr lang="tr-TR" dirty="0" err="1">
                <a:ea typeface="MS PGothic" charset="0"/>
              </a:rPr>
              <a:t>uncooperative</a:t>
            </a:r>
            <a:r>
              <a:rPr lang="tr-TR" dirty="0">
                <a:ea typeface="MS PGothic" charset="0"/>
              </a:rPr>
              <a:t> </a:t>
            </a:r>
            <a:r>
              <a:rPr lang="tr-TR" dirty="0" err="1">
                <a:ea typeface="MS PGothic" charset="0"/>
              </a:rPr>
              <a:t>and</a:t>
            </a:r>
            <a:r>
              <a:rPr lang="tr-TR" dirty="0">
                <a:ea typeface="MS PGothic" charset="0"/>
              </a:rPr>
              <a:t> </a:t>
            </a:r>
            <a:r>
              <a:rPr lang="tr-TR" dirty="0" err="1">
                <a:ea typeface="MS PGothic" charset="0"/>
              </a:rPr>
              <a:t>defect</a:t>
            </a:r>
            <a:r>
              <a:rPr lang="tr-TR" dirty="0">
                <a:ea typeface="MS PGothic" charset="0"/>
              </a:rPr>
              <a:t> </a:t>
            </a:r>
            <a:r>
              <a:rPr lang="tr-TR" dirty="0" err="1">
                <a:ea typeface="MS PGothic" charset="0"/>
              </a:rPr>
              <a:t>from</a:t>
            </a:r>
            <a:r>
              <a:rPr lang="tr-TR" dirty="0">
                <a:ea typeface="MS PGothic" charset="0"/>
              </a:rPr>
              <a:t> </a:t>
            </a:r>
            <a:r>
              <a:rPr lang="tr-TR" dirty="0" err="1">
                <a:ea typeface="MS PGothic" charset="0"/>
              </a:rPr>
              <a:t>the</a:t>
            </a:r>
            <a:r>
              <a:rPr lang="tr-TR" dirty="0">
                <a:ea typeface="MS PGothic" charset="0"/>
              </a:rPr>
              <a:t> </a:t>
            </a:r>
            <a:r>
              <a:rPr lang="tr-TR" dirty="0" err="1">
                <a:ea typeface="MS PGothic" charset="0"/>
              </a:rPr>
              <a:t>cartel</a:t>
            </a:r>
            <a:r>
              <a:rPr lang="tr-TR" dirty="0">
                <a:ea typeface="MS PGothic" charset="0"/>
              </a:rPr>
              <a:t> </a:t>
            </a:r>
            <a:r>
              <a:rPr lang="tr-TR" dirty="0" err="1">
                <a:ea typeface="MS PGothic" charset="0"/>
              </a:rPr>
              <a:t>agreement</a:t>
            </a:r>
            <a:r>
              <a:rPr lang="tr-TR" dirty="0">
                <a:ea typeface="MS PGothic" charset="0"/>
              </a:rPr>
              <a:t>.</a:t>
            </a:r>
          </a:p>
          <a:p>
            <a:pPr marL="971550" lvl="1" indent="-514350" eaLnBrk="1" hangingPunct="1">
              <a:buFont typeface="Calibri" charset="0"/>
              <a:buAutoNum type="alphaUcPeriod"/>
            </a:pPr>
            <a:r>
              <a:rPr lang="tr-TR" dirty="0" err="1">
                <a:ea typeface="MS PGothic" charset="0"/>
              </a:rPr>
              <a:t>Cartel</a:t>
            </a:r>
            <a:r>
              <a:rPr lang="tr-TR" dirty="0">
                <a:ea typeface="MS PGothic" charset="0"/>
              </a:rPr>
              <a:t> </a:t>
            </a:r>
            <a:r>
              <a:rPr lang="tr-TR" dirty="0" err="1">
                <a:ea typeface="MS PGothic" charset="0"/>
              </a:rPr>
              <a:t>profits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lower</a:t>
            </a:r>
            <a:r>
              <a:rPr lang="tr-TR" dirty="0">
                <a:ea typeface="MS PGothic" charset="0"/>
              </a:rPr>
              <a:t> </a:t>
            </a:r>
            <a:r>
              <a:rPr lang="tr-TR" dirty="0" err="1">
                <a:ea typeface="MS PGothic" charset="0"/>
              </a:rPr>
              <a:t>than</a:t>
            </a:r>
            <a:r>
              <a:rPr lang="tr-TR" dirty="0">
                <a:ea typeface="MS PGothic" charset="0"/>
              </a:rPr>
              <a:t> </a:t>
            </a:r>
            <a:r>
              <a:rPr lang="tr-TR" dirty="0" err="1">
                <a:ea typeface="MS PGothic" charset="0"/>
              </a:rPr>
              <a:t>competitive</a:t>
            </a:r>
            <a:r>
              <a:rPr lang="tr-TR" dirty="0">
                <a:ea typeface="MS PGothic" charset="0"/>
              </a:rPr>
              <a:t> </a:t>
            </a:r>
            <a:r>
              <a:rPr lang="tr-TR" dirty="0" err="1">
                <a:ea typeface="MS PGothic" charset="0"/>
              </a:rPr>
              <a:t>profits</a:t>
            </a:r>
            <a:r>
              <a:rPr lang="tr-TR" dirty="0">
                <a:ea typeface="MS PGothic" charset="0"/>
              </a:rPr>
              <a:t>.</a:t>
            </a:r>
          </a:p>
          <a:p>
            <a:pPr marL="971550" lvl="1" indent="-514350" eaLnBrk="1" hangingPunct="1">
              <a:buFont typeface="Calibri" charset="0"/>
              <a:buAutoNum type="alphaUcPeriod"/>
            </a:pPr>
            <a:r>
              <a:rPr lang="tr-TR" dirty="0" err="1">
                <a:ea typeface="MS PGothic" charset="0"/>
              </a:rPr>
              <a:t>Cartels</a:t>
            </a:r>
            <a:r>
              <a:rPr lang="tr-TR" dirty="0">
                <a:ea typeface="MS PGothic" charset="0"/>
              </a:rPr>
              <a:t> </a:t>
            </a:r>
            <a:r>
              <a:rPr lang="tr-TR" dirty="0" err="1">
                <a:ea typeface="MS PGothic" charset="0"/>
              </a:rPr>
              <a:t>create</a:t>
            </a:r>
            <a:r>
              <a:rPr lang="tr-TR" dirty="0">
                <a:ea typeface="MS PGothic" charset="0"/>
              </a:rPr>
              <a:t> </a:t>
            </a:r>
            <a:r>
              <a:rPr lang="tr-TR" dirty="0" err="1">
                <a:ea typeface="MS PGothic" charset="0"/>
              </a:rPr>
              <a:t>more</a:t>
            </a:r>
            <a:r>
              <a:rPr lang="tr-TR" dirty="0">
                <a:ea typeface="MS PGothic" charset="0"/>
              </a:rPr>
              <a:t> </a:t>
            </a:r>
            <a:r>
              <a:rPr lang="tr-TR" dirty="0" err="1">
                <a:ea typeface="MS PGothic" charset="0"/>
              </a:rPr>
              <a:t>competition</a:t>
            </a:r>
            <a:r>
              <a:rPr lang="tr-TR" dirty="0">
                <a:ea typeface="MS PGothic" charset="0"/>
              </a:rPr>
              <a:t>.</a:t>
            </a:r>
          </a:p>
          <a:p>
            <a:pPr marL="971550" lvl="1" indent="-514350" eaLnBrk="1" hangingPunct="1">
              <a:buFont typeface="Calibri" charset="0"/>
              <a:buAutoNum type="alphaUcPeriod"/>
            </a:pPr>
            <a:r>
              <a:rPr lang="tr-TR" dirty="0" err="1">
                <a:ea typeface="MS PGothic" charset="0"/>
              </a:rPr>
              <a:t>Firms</a:t>
            </a:r>
            <a:r>
              <a:rPr lang="tr-TR" dirty="0">
                <a:ea typeface="MS PGothic" charset="0"/>
              </a:rPr>
              <a:t> </a:t>
            </a:r>
            <a:r>
              <a:rPr lang="tr-TR" dirty="0" err="1">
                <a:ea typeface="MS PGothic" charset="0"/>
              </a:rPr>
              <a:t>know</a:t>
            </a:r>
            <a:r>
              <a:rPr lang="tr-TR" dirty="0">
                <a:ea typeface="MS PGothic" charset="0"/>
              </a:rPr>
              <a:t> </a:t>
            </a:r>
            <a:r>
              <a:rPr lang="tr-TR" dirty="0" err="1">
                <a:ea typeface="MS PGothic" charset="0"/>
              </a:rPr>
              <a:t>that</a:t>
            </a:r>
            <a:r>
              <a:rPr lang="tr-TR" dirty="0">
                <a:ea typeface="MS PGothic" charset="0"/>
              </a:rPr>
              <a:t> </a:t>
            </a:r>
            <a:r>
              <a:rPr lang="tr-TR" dirty="0" err="1">
                <a:ea typeface="MS PGothic" charset="0"/>
              </a:rPr>
              <a:t>cartels</a:t>
            </a:r>
            <a:r>
              <a:rPr lang="tr-TR" dirty="0">
                <a:ea typeface="MS PGothic" charset="0"/>
              </a:rPr>
              <a:t> </a:t>
            </a:r>
            <a:r>
              <a:rPr lang="tr-TR" dirty="0" err="1">
                <a:ea typeface="MS PGothic" charset="0"/>
              </a:rPr>
              <a:t>are</a:t>
            </a:r>
            <a:r>
              <a:rPr lang="tr-TR" dirty="0">
                <a:ea typeface="MS PGothic" charset="0"/>
              </a:rPr>
              <a:t> </a:t>
            </a:r>
            <a:r>
              <a:rPr lang="tr-TR" dirty="0" err="1">
                <a:ea typeface="MS PGothic" charset="0"/>
              </a:rPr>
              <a:t>often</a:t>
            </a:r>
            <a:r>
              <a:rPr lang="tr-TR" dirty="0">
                <a:ea typeface="MS PGothic" charset="0"/>
              </a:rPr>
              <a:t> illegal </a:t>
            </a:r>
            <a:r>
              <a:rPr lang="tr-TR" dirty="0" err="1">
                <a:ea typeface="MS PGothic" charset="0"/>
              </a:rPr>
              <a:t>so</a:t>
            </a:r>
            <a:r>
              <a:rPr lang="tr-TR" dirty="0">
                <a:ea typeface="MS PGothic" charset="0"/>
              </a:rPr>
              <a:t> </a:t>
            </a:r>
            <a:r>
              <a:rPr lang="tr-TR" dirty="0" err="1">
                <a:ea typeface="MS PGothic" charset="0"/>
              </a:rPr>
              <a:t>they</a:t>
            </a:r>
            <a:r>
              <a:rPr lang="tr-TR" dirty="0">
                <a:ea typeface="MS PGothic" charset="0"/>
              </a:rPr>
              <a:t> break </a:t>
            </a:r>
            <a:r>
              <a:rPr lang="tr-TR" dirty="0" err="1">
                <a:ea typeface="MS PGothic" charset="0"/>
              </a:rPr>
              <a:t>the</a:t>
            </a:r>
            <a:r>
              <a:rPr lang="tr-TR" dirty="0">
                <a:ea typeface="MS PGothic" charset="0"/>
              </a:rPr>
              <a:t> </a:t>
            </a:r>
            <a:r>
              <a:rPr lang="tr-TR" dirty="0" err="1">
                <a:ea typeface="MS PGothic" charset="0"/>
              </a:rPr>
              <a:t>deal</a:t>
            </a:r>
            <a:r>
              <a:rPr lang="tr-TR" dirty="0">
                <a:ea typeface="MS PGothic" charset="0"/>
              </a:rPr>
              <a:t> </a:t>
            </a:r>
            <a:r>
              <a:rPr lang="tr-TR" dirty="0" err="1">
                <a:ea typeface="MS PGothic" charset="0"/>
              </a:rPr>
              <a:t>to</a:t>
            </a:r>
            <a:r>
              <a:rPr lang="tr-TR" dirty="0">
                <a:ea typeface="MS PGothic" charset="0"/>
              </a:rPr>
              <a:t> </a:t>
            </a:r>
            <a:r>
              <a:rPr lang="tr-TR" dirty="0" err="1">
                <a:ea typeface="MS PGothic" charset="0"/>
              </a:rPr>
              <a:t>escape</a:t>
            </a:r>
            <a:r>
              <a:rPr lang="tr-TR" dirty="0">
                <a:ea typeface="MS PGothic" charset="0"/>
              </a:rPr>
              <a:t>.</a:t>
            </a:r>
          </a:p>
        </p:txBody>
      </p:sp>
    </p:spTree>
    <p:extLst>
      <p:ext uri="{BB962C8B-B14F-4D97-AF65-F5344CB8AC3E}">
        <p14:creationId xmlns:p14="http://schemas.microsoft.com/office/powerpoint/2010/main" val="62497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noProof="0" dirty="0"/>
              <a:t>Kaynaklar</a:t>
            </a:r>
          </a:p>
        </p:txBody>
      </p:sp>
      <p:sp>
        <p:nvSpPr>
          <p:cNvPr id="4" name="Content Placeholder 3"/>
          <p:cNvSpPr>
            <a:spLocks noGrp="1"/>
          </p:cNvSpPr>
          <p:nvPr>
            <p:ph idx="1"/>
          </p:nvPr>
        </p:nvSpPr>
        <p:spPr/>
        <p:txBody>
          <a:bodyPr/>
          <a:lstStyle/>
          <a:p>
            <a:r>
              <a:rPr lang="tr-TR" noProof="0" dirty="0"/>
              <a:t>"</a:t>
            </a:r>
            <a:r>
              <a:rPr lang="tr-TR" noProof="0" dirty="0" err="1"/>
              <a:t>Principles</a:t>
            </a:r>
            <a:r>
              <a:rPr lang="tr-TR" noProof="0" dirty="0"/>
              <a:t> of </a:t>
            </a:r>
            <a:r>
              <a:rPr lang="tr-TR" noProof="0" dirty="0" err="1"/>
              <a:t>Economics</a:t>
            </a:r>
            <a:r>
              <a:rPr lang="tr-TR" noProof="0" dirty="0"/>
              <a:t> </a:t>
            </a:r>
            <a:r>
              <a:rPr lang="tr-TR" noProof="0" dirty="0" err="1"/>
              <a:t>with</a:t>
            </a:r>
            <a:r>
              <a:rPr lang="tr-TR" noProof="0" dirty="0"/>
              <a:t> </a:t>
            </a:r>
            <a:r>
              <a:rPr lang="tr-TR" noProof="0" dirty="0" err="1"/>
              <a:t>Smartwork</a:t>
            </a:r>
            <a:r>
              <a:rPr lang="tr-TR" noProof="0" dirty="0"/>
              <a:t> Access (ISBN: 978-0-26314-5), 1st Edition, 2013" </a:t>
            </a:r>
            <a:r>
              <a:rPr lang="tr-TR" noProof="0" dirty="0" err="1"/>
              <a:t>by</a:t>
            </a:r>
            <a:r>
              <a:rPr lang="tr-TR" noProof="0" dirty="0"/>
              <a:t> </a:t>
            </a:r>
            <a:r>
              <a:rPr lang="tr-TR" noProof="0" dirty="0" err="1"/>
              <a:t>Mateer</a:t>
            </a:r>
            <a:r>
              <a:rPr lang="tr-TR" noProof="0" dirty="0"/>
              <a:t> </a:t>
            </a:r>
            <a:r>
              <a:rPr lang="tr-TR" noProof="0" dirty="0" err="1"/>
              <a:t>and</a:t>
            </a:r>
            <a:r>
              <a:rPr lang="tr-TR" noProof="0" dirty="0"/>
              <a:t> </a:t>
            </a:r>
            <a:r>
              <a:rPr lang="tr-TR" noProof="0" dirty="0" err="1"/>
              <a:t>Coppock</a:t>
            </a:r>
            <a:endParaRPr lang="tr-TR" noProof="0" dirty="0"/>
          </a:p>
          <a:p>
            <a:r>
              <a:rPr lang="tr-TR" noProof="0" dirty="0"/>
              <a:t>"</a:t>
            </a:r>
            <a:r>
              <a:rPr lang="tr-TR" noProof="0" dirty="0" err="1"/>
              <a:t>Economics</a:t>
            </a:r>
            <a:r>
              <a:rPr lang="tr-TR" noProof="0" dirty="0"/>
              <a:t>: </a:t>
            </a:r>
            <a:r>
              <a:rPr lang="tr-TR" noProof="0" dirty="0" err="1"/>
              <a:t>Custom</a:t>
            </a:r>
            <a:r>
              <a:rPr lang="tr-TR" noProof="0" dirty="0"/>
              <a:t> Edition </a:t>
            </a:r>
            <a:r>
              <a:rPr lang="tr-TR" noProof="0" dirty="0" err="1"/>
              <a:t>for</a:t>
            </a:r>
            <a:r>
              <a:rPr lang="tr-TR" noProof="0" dirty="0"/>
              <a:t> NCSU (ISBN: 9781937435202" </a:t>
            </a:r>
            <a:r>
              <a:rPr lang="tr-TR" noProof="0" dirty="0" err="1"/>
              <a:t>by</a:t>
            </a:r>
            <a:r>
              <a:rPr lang="tr-TR" noProof="0" dirty="0"/>
              <a:t> David </a:t>
            </a:r>
            <a:r>
              <a:rPr lang="tr-TR" noProof="0" dirty="0" err="1"/>
              <a:t>Hyman</a:t>
            </a:r>
            <a:endParaRPr lang="tr-TR" noProof="0" dirty="0"/>
          </a:p>
        </p:txBody>
      </p:sp>
    </p:spTree>
    <p:extLst>
      <p:ext uri="{BB962C8B-B14F-4D97-AF65-F5344CB8AC3E}">
        <p14:creationId xmlns:p14="http://schemas.microsoft.com/office/powerpoint/2010/main" val="353986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59"/>
            <a:ext cx="10972800" cy="1527175"/>
          </a:xfrm>
        </p:spPr>
        <p:txBody>
          <a:bodyPr/>
          <a:lstStyle/>
          <a:p>
            <a:r>
              <a:rPr lang="tr-TR" b="1" dirty="0">
                <a:ea typeface="MS PGothic" charset="0"/>
              </a:rPr>
              <a:t>Ürün Farklılaştırması Formları</a:t>
            </a:r>
          </a:p>
        </p:txBody>
      </p:sp>
      <p:sp>
        <p:nvSpPr>
          <p:cNvPr id="11267" name="Content Placeholder 2"/>
          <p:cNvSpPr>
            <a:spLocks noGrp="1"/>
          </p:cNvSpPr>
          <p:nvPr>
            <p:ph idx="1"/>
          </p:nvPr>
        </p:nvSpPr>
        <p:spPr>
          <a:xfrm>
            <a:off x="609601" y="1712913"/>
            <a:ext cx="7577796" cy="4895850"/>
          </a:xfrm>
        </p:spPr>
        <p:txBody>
          <a:bodyPr/>
          <a:lstStyle/>
          <a:p>
            <a:pPr eaLnBrk="1" hangingPunct="1"/>
            <a:r>
              <a:rPr lang="tr-TR" dirty="0">
                <a:ea typeface="MS PGothic" charset="0"/>
              </a:rPr>
              <a:t>3. Kalite</a:t>
            </a:r>
          </a:p>
          <a:p>
            <a:pPr lvl="1" eaLnBrk="1" hangingPunct="1"/>
            <a:r>
              <a:rPr lang="tr-TR" sz="2800" dirty="0">
                <a:ea typeface="MS PGothic" charset="0"/>
              </a:rPr>
              <a:t>Düşük Kalite vs. Yüksek Kalite</a:t>
            </a:r>
          </a:p>
          <a:p>
            <a:pPr lvl="1" eaLnBrk="1" hangingPunct="1"/>
            <a:r>
              <a:rPr lang="tr-TR" sz="2800" dirty="0" err="1">
                <a:ea typeface="MS PGothic" charset="0"/>
              </a:rPr>
              <a:t>Taco</a:t>
            </a:r>
            <a:r>
              <a:rPr lang="tr-TR" sz="2800" dirty="0">
                <a:ea typeface="MS PGothic" charset="0"/>
              </a:rPr>
              <a:t> </a:t>
            </a:r>
            <a:r>
              <a:rPr lang="tr-TR" sz="2800" dirty="0" err="1">
                <a:ea typeface="MS PGothic" charset="0"/>
              </a:rPr>
              <a:t>Bell</a:t>
            </a:r>
            <a:r>
              <a:rPr lang="tr-TR" sz="2800" dirty="0">
                <a:ea typeface="MS PGothic" charset="0"/>
              </a:rPr>
              <a:t> vs. </a:t>
            </a:r>
            <a:r>
              <a:rPr lang="tr-TR" sz="2800" dirty="0" err="1">
                <a:ea typeface="MS PGothic" charset="0"/>
              </a:rPr>
              <a:t>Baja</a:t>
            </a:r>
            <a:r>
              <a:rPr lang="tr-TR" sz="2800" dirty="0">
                <a:ea typeface="MS PGothic" charset="0"/>
              </a:rPr>
              <a:t> </a:t>
            </a:r>
            <a:r>
              <a:rPr lang="tr-TR" sz="2800" dirty="0" err="1">
                <a:ea typeface="MS PGothic" charset="0"/>
              </a:rPr>
              <a:t>Fresh</a:t>
            </a:r>
            <a:endParaRPr lang="tr-TR" sz="2800" dirty="0">
              <a:ea typeface="MS PGothic" charset="0"/>
            </a:endParaRPr>
          </a:p>
          <a:p>
            <a:pPr lvl="1" eaLnBrk="1" hangingPunct="1"/>
            <a:r>
              <a:rPr lang="tr-TR" sz="2800" dirty="0" err="1">
                <a:ea typeface="MS PGothic" charset="0"/>
              </a:rPr>
              <a:t>Subway</a:t>
            </a:r>
            <a:r>
              <a:rPr lang="tr-TR" sz="2800" dirty="0">
                <a:ea typeface="MS PGothic" charset="0"/>
              </a:rPr>
              <a:t> vs. </a:t>
            </a:r>
            <a:r>
              <a:rPr lang="tr-TR" sz="2800" dirty="0" err="1">
                <a:ea typeface="MS PGothic" charset="0"/>
              </a:rPr>
              <a:t>Quiznos</a:t>
            </a:r>
            <a:endParaRPr lang="tr-TR" sz="2800" dirty="0">
              <a:ea typeface="MS PGothic" charset="0"/>
            </a:endParaRPr>
          </a:p>
          <a:p>
            <a:pPr lvl="1" eaLnBrk="1" hangingPunct="1"/>
            <a:r>
              <a:rPr lang="tr-TR" sz="2800" dirty="0" err="1">
                <a:ea typeface="MS PGothic" charset="0"/>
              </a:rPr>
              <a:t>McDonald</a:t>
            </a:r>
            <a:r>
              <a:rPr lang="tr-TR" altLang="ja-JP" sz="2800" dirty="0" err="1">
                <a:ea typeface="MS PGothic" charset="0"/>
              </a:rPr>
              <a:t>'s</a:t>
            </a:r>
            <a:r>
              <a:rPr lang="tr-TR" altLang="ja-JP" sz="2800" dirty="0">
                <a:ea typeface="MS PGothic" charset="0"/>
              </a:rPr>
              <a:t> vs. White </a:t>
            </a:r>
            <a:r>
              <a:rPr lang="tr-TR" altLang="ja-JP" sz="2800" dirty="0" err="1">
                <a:ea typeface="MS PGothic" charset="0"/>
              </a:rPr>
              <a:t>Castle</a:t>
            </a:r>
            <a:endParaRPr lang="tr-TR" altLang="ja-JP" sz="2800" dirty="0">
              <a:ea typeface="MS PGothic" charset="0"/>
            </a:endParaRPr>
          </a:p>
          <a:p>
            <a:pPr eaLnBrk="1" hangingPunct="1"/>
            <a:r>
              <a:rPr lang="tr-TR" sz="3200" dirty="0">
                <a:ea typeface="MS PGothic" charset="0"/>
              </a:rPr>
              <a:t>Değiş-tokuş:</a:t>
            </a:r>
          </a:p>
          <a:p>
            <a:pPr lvl="1" eaLnBrk="1" hangingPunct="1"/>
            <a:r>
              <a:rPr lang="tr-TR" sz="2800" dirty="0">
                <a:ea typeface="MS PGothic" charset="0"/>
              </a:rPr>
              <a:t>Düşük kalite, düşük fiyat, hızlı servis</a:t>
            </a:r>
          </a:p>
          <a:p>
            <a:pPr lvl="1" eaLnBrk="1" hangingPunct="1"/>
            <a:r>
              <a:rPr lang="tr-TR" sz="2800" dirty="0">
                <a:ea typeface="MS PGothic" charset="0"/>
              </a:rPr>
              <a:t>Yüksek kalite, yüksek fiyat, yavaş servis</a:t>
            </a:r>
          </a:p>
        </p:txBody>
      </p:sp>
      <p:pic>
        <p:nvPicPr>
          <p:cNvPr id="11268" name="Picture 6" descr="I:\DirkTextbookN\Jpegs(All)\VOLUME_1_MICRO_Class-test\01_PRINECO_CH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4149785"/>
            <a:ext cx="3522133" cy="183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9" name="Picture 7" descr="I:\DirkTextbookN\Jpegs(All)\VOLUME_1_MICRO_Class-test\02_PRINECO_CH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682" y="1941572"/>
            <a:ext cx="3786717" cy="179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773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checkerboard(across)">
                                      <p:cBhvr>
                                        <p:cTn id="7" dur="500"/>
                                        <p:tgtEl>
                                          <p:spTgt spid="1126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checkerboard(across)">
                                      <p:cBhvr>
                                        <p:cTn id="10" dur="500"/>
                                        <p:tgtEl>
                                          <p:spTgt spid="1126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animEffect transition="in" filter="checkerboard(across)">
                                      <p:cBhvr>
                                        <p:cTn id="13" dur="500"/>
                                        <p:tgtEl>
                                          <p:spTgt spid="11267">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checkerboard(across)">
                                      <p:cBhvr>
                                        <p:cTn id="16" dur="500"/>
                                        <p:tgtEl>
                                          <p:spTgt spid="11267">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Effect transition="in" filter="barn(inVertical)">
                                      <p:cBhvr>
                                        <p:cTn id="19" dur="500"/>
                                        <p:tgtEl>
                                          <p:spTgt spid="11269"/>
                                        </p:tgtEl>
                                      </p:cBhvr>
                                    </p:animEffect>
                                  </p:childTnLst>
                                </p:cTn>
                              </p:par>
                              <p:par>
                                <p:cTn id="20" presetID="16" presetClass="entr" presetSubtype="21" fill="hold" nodeType="with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animEffect transition="in" filter="checkerboard(across)">
                                      <p:cBhvr>
                                        <p:cTn id="27" dur="500"/>
                                        <p:tgtEl>
                                          <p:spTgt spid="11267">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1267">
                                            <p:txEl>
                                              <p:pRg st="7" end="7"/>
                                            </p:txEl>
                                          </p:spTgt>
                                        </p:tgtEl>
                                        <p:attrNameLst>
                                          <p:attrName>style.visibility</p:attrName>
                                        </p:attrNameLst>
                                      </p:cBhvr>
                                      <p:to>
                                        <p:strVal val="visible"/>
                                      </p:to>
                                    </p:set>
                                    <p:animEffect transition="in" filter="checkerboard(across)">
                                      <p:cBhvr>
                                        <p:cTn id="30"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59"/>
            <a:ext cx="10972800" cy="1527175"/>
          </a:xfrm>
        </p:spPr>
        <p:txBody>
          <a:bodyPr/>
          <a:lstStyle/>
          <a:p>
            <a:r>
              <a:rPr lang="tr-TR" b="1" dirty="0">
                <a:ea typeface="MS PGothic" charset="0"/>
              </a:rPr>
              <a:t>Ekonomi: </a:t>
            </a:r>
            <a:r>
              <a:rPr lang="tr-TR" b="1" i="1" dirty="0" err="1">
                <a:ea typeface="MS PGothic" charset="0"/>
              </a:rPr>
              <a:t>Seinfeld</a:t>
            </a:r>
            <a:endParaRPr lang="tr-TR" b="1" i="1" dirty="0">
              <a:ea typeface="MS PGothic" charset="0"/>
            </a:endParaRPr>
          </a:p>
        </p:txBody>
      </p:sp>
      <p:sp>
        <p:nvSpPr>
          <p:cNvPr id="22530" name="Content Placeholder 2"/>
          <p:cNvSpPr>
            <a:spLocks noGrp="1"/>
          </p:cNvSpPr>
          <p:nvPr>
            <p:ph idx="1"/>
          </p:nvPr>
        </p:nvSpPr>
        <p:spPr>
          <a:xfrm>
            <a:off x="609600" y="1698625"/>
            <a:ext cx="11226800" cy="2743200"/>
          </a:xfrm>
        </p:spPr>
        <p:txBody>
          <a:bodyPr/>
          <a:lstStyle/>
          <a:p>
            <a:r>
              <a:rPr lang="tr-TR" altLang="ja-JP" dirty="0">
                <a:ea typeface="MS PGothic" charset="0"/>
              </a:rPr>
              <a:t>"</a:t>
            </a:r>
            <a:r>
              <a:rPr lang="tr-TR" altLang="ja-JP" dirty="0" err="1">
                <a:ea typeface="MS PGothic" charset="0"/>
              </a:rPr>
              <a:t>Seinfeld</a:t>
            </a:r>
            <a:r>
              <a:rPr lang="tr-TR" altLang="ja-JP" dirty="0">
                <a:ea typeface="MS PGothic" charset="0"/>
              </a:rPr>
              <a:t>"</a:t>
            </a:r>
          </a:p>
          <a:p>
            <a:pPr lvl="1"/>
            <a:r>
              <a:rPr lang="tr-TR" altLang="ja-JP" dirty="0">
                <a:ea typeface="MS PGothic" charset="0"/>
              </a:rPr>
              <a:t>"</a:t>
            </a:r>
            <a:r>
              <a:rPr lang="tr-TR" altLang="ja-JP" dirty="0" err="1">
                <a:ea typeface="MS PGothic" charset="0"/>
              </a:rPr>
              <a:t>The</a:t>
            </a:r>
            <a:r>
              <a:rPr lang="tr-TR" altLang="ja-JP" dirty="0">
                <a:ea typeface="MS PGothic" charset="0"/>
              </a:rPr>
              <a:t> </a:t>
            </a:r>
            <a:r>
              <a:rPr lang="tr-TR" altLang="ja-JP" dirty="0" err="1">
                <a:ea typeface="MS PGothic" charset="0"/>
              </a:rPr>
              <a:t>Café</a:t>
            </a:r>
            <a:r>
              <a:rPr lang="tr-TR" altLang="ja-JP" dirty="0">
                <a:ea typeface="MS PGothic" charset="0"/>
              </a:rPr>
              <a:t>" (1991)</a:t>
            </a:r>
          </a:p>
          <a:p>
            <a:pPr lvl="1"/>
            <a:r>
              <a:rPr lang="tr-TR" dirty="0" err="1">
                <a:ea typeface="MS PGothic" charset="0"/>
              </a:rPr>
              <a:t>Jerry</a:t>
            </a:r>
            <a:r>
              <a:rPr lang="tr-TR" dirty="0">
                <a:ea typeface="MS PGothic" charset="0"/>
              </a:rPr>
              <a:t>, </a:t>
            </a:r>
            <a:r>
              <a:rPr lang="tr-TR" dirty="0" err="1">
                <a:ea typeface="MS PGothic" charset="0"/>
              </a:rPr>
              <a:t>Babu'yu</a:t>
            </a:r>
            <a:r>
              <a:rPr lang="tr-TR" dirty="0">
                <a:ea typeface="MS PGothic" charset="0"/>
              </a:rPr>
              <a:t> Pakistan yemekleri sunmaya ikna eder - mahalledeki tek Pakistan restoranı o olacaktır. Restoran başarısız olduğunda, </a:t>
            </a:r>
            <a:r>
              <a:rPr lang="tr-TR" dirty="0" err="1">
                <a:ea typeface="MS PGothic" charset="0"/>
              </a:rPr>
              <a:t>Jerry</a:t>
            </a:r>
            <a:r>
              <a:rPr lang="tr-TR" dirty="0">
                <a:ea typeface="MS PGothic" charset="0"/>
              </a:rPr>
              <a:t> bunu kötü </a:t>
            </a:r>
            <a:r>
              <a:rPr lang="tr-TR" dirty="0" err="1">
                <a:ea typeface="MS PGothic" charset="0"/>
              </a:rPr>
              <a:t>lokasyona</a:t>
            </a:r>
            <a:r>
              <a:rPr lang="tr-TR" dirty="0">
                <a:ea typeface="MS PGothic" charset="0"/>
              </a:rPr>
              <a:t> bağlıyor.</a:t>
            </a:r>
          </a:p>
        </p:txBody>
      </p:sp>
      <p:pic>
        <p:nvPicPr>
          <p:cNvPr id="22531"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37669" y="4929188"/>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27404623"/>
      </p:ext>
    </p:extLst>
  </p:cSld>
  <p:clrMapOvr>
    <a:masterClrMapping/>
  </p:clrMapOvr>
  <p:transition/>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3590</TotalTime>
  <Words>5678</Words>
  <Application>Microsoft Macintosh PowerPoint</Application>
  <PresentationFormat>Widescreen</PresentationFormat>
  <Paragraphs>805</Paragraphs>
  <Slides>71</Slides>
  <Notes>71</Notes>
  <HiddenSlides>0</HiddenSlides>
  <MMClips>0</MMClips>
  <ScaleCrop>false</ScaleCrop>
  <HeadingPairs>
    <vt:vector size="6" baseType="variant">
      <vt:variant>
        <vt:lpstr>Fonts Used</vt:lpstr>
      </vt:variant>
      <vt:variant>
        <vt:i4>4</vt:i4>
      </vt:variant>
      <vt:variant>
        <vt:lpstr>Theme</vt:lpstr>
      </vt:variant>
      <vt:variant>
        <vt:i4>16</vt:i4>
      </vt:variant>
      <vt:variant>
        <vt:lpstr>Slide Titles</vt:lpstr>
      </vt:variant>
      <vt:variant>
        <vt:i4>71</vt:i4>
      </vt:variant>
    </vt:vector>
  </HeadingPairs>
  <TitlesOfParts>
    <vt:vector size="91" baseType="lpstr">
      <vt:lpstr>Arial</vt:lpstr>
      <vt:lpstr>Calibri</vt:lpstr>
      <vt:lpstr>Cambria</vt:lpstr>
      <vt:lpstr>Helvetica Neue</vt:lpstr>
      <vt:lpstr>3_Office Theme</vt:lpstr>
      <vt:lpstr>5_Office Theme</vt:lpstr>
      <vt:lpstr>4_Office Theme</vt:lpstr>
      <vt:lpstr>7_Office Theme</vt:lpstr>
      <vt:lpstr>6_Office Theme</vt:lpstr>
      <vt:lpstr>8_Office Theme</vt:lpstr>
      <vt:lpstr>9_Office Theme</vt:lpstr>
      <vt:lpstr>10_Office Theme</vt:lpstr>
      <vt:lpstr>11_Office Theme</vt:lpstr>
      <vt:lpstr>12_Office Theme</vt:lpstr>
      <vt:lpstr>13_Office Theme</vt:lpstr>
      <vt:lpstr>14_Office Theme</vt:lpstr>
      <vt:lpstr>Office Theme</vt:lpstr>
      <vt:lpstr>15_Office Theme</vt:lpstr>
      <vt:lpstr>16_Office Theme</vt:lpstr>
      <vt:lpstr>17_Office Theme</vt:lpstr>
      <vt:lpstr>Ekonomi I</vt:lpstr>
      <vt:lpstr>Hafta #10 Konu Başlıkları </vt:lpstr>
      <vt:lpstr>Daha Önce</vt:lpstr>
      <vt:lpstr>Önemli Sorular</vt:lpstr>
      <vt:lpstr>Tekelci Rekabet Piyasası Nedir?</vt:lpstr>
      <vt:lpstr>Piyasa Yapılarının Karşılaştırılması</vt:lpstr>
      <vt:lpstr>Ürün Farklılaştırması Formları</vt:lpstr>
      <vt:lpstr>Ürün Farklılaştırması Formları</vt:lpstr>
      <vt:lpstr>Ekonomi: Seinfeld</vt:lpstr>
      <vt:lpstr>Tekelci Rekabet Piyasası Kısa-Dönem ve Uzun-Dönem</vt:lpstr>
      <vt:lpstr>Tekelci Rekabet, Kısa-Dönem</vt:lpstr>
      <vt:lpstr>Tekelci Rekabet, Kısa-Dönem</vt:lpstr>
      <vt:lpstr>Tekelci Rekabet, Uzun-Dönem</vt:lpstr>
      <vt:lpstr>Tekelci Rekabet, Uzun-Dönem</vt:lpstr>
      <vt:lpstr>Fiyat, Marjinal Maliyet ve LRATC Arasındaki İlişki</vt:lpstr>
      <vt:lpstr>Uzun-Dönem Dengesi İki Piyasa Yapısı</vt:lpstr>
      <vt:lpstr>Ölçek ve Çıktı</vt:lpstr>
      <vt:lpstr>Etkinsizlik ve Sosyal Refah</vt:lpstr>
      <vt:lpstr>Etkinsizlik ve Sosyal Refah</vt:lpstr>
      <vt:lpstr>Etkinsizlik O Kadar Kötü mü?</vt:lpstr>
      <vt:lpstr>Ürün Farklılaştırmanın Değişen Dereceleri</vt:lpstr>
      <vt:lpstr>Farklılaştırma, Fazla Kapasite ve Etkinlik</vt:lpstr>
      <vt:lpstr>Ekonomi: “Hugs”</vt:lpstr>
      <vt:lpstr>Reklam</vt:lpstr>
      <vt:lpstr>PowerPoint Presentation</vt:lpstr>
      <vt:lpstr>PowerPoint Presentation</vt:lpstr>
      <vt:lpstr>Reklam ve Talep</vt:lpstr>
      <vt:lpstr>Kim Reklam Yapar?</vt:lpstr>
      <vt:lpstr>Kim Reklam Yapar?</vt:lpstr>
      <vt:lpstr>Kim Reklam Yapar?</vt:lpstr>
      <vt:lpstr>Reklamın Negatif Etkileri</vt:lpstr>
      <vt:lpstr>Reklamın Maliyetleri Arttırması</vt:lpstr>
      <vt:lpstr>Ekonomi: Mad Men</vt:lpstr>
      <vt:lpstr>Reklamın Negatif Etkileri</vt:lpstr>
      <vt:lpstr>Sonuç</vt:lpstr>
      <vt:lpstr>Özet</vt:lpstr>
      <vt:lpstr>Özet</vt:lpstr>
      <vt:lpstr>Özet</vt:lpstr>
      <vt:lpstr>Örnek Sorular</vt:lpstr>
      <vt:lpstr>Örnek Sorular</vt:lpstr>
      <vt:lpstr>Örnek Sorular</vt:lpstr>
      <vt:lpstr>Örnek Sorular</vt:lpstr>
      <vt:lpstr>Örnek Sorular</vt:lpstr>
      <vt:lpstr>Örnek Sorular</vt:lpstr>
      <vt:lpstr>Daha Önce…</vt:lpstr>
      <vt:lpstr>Oligopoly</vt:lpstr>
      <vt:lpstr>Comparing Market Structures</vt:lpstr>
      <vt:lpstr>Measuring Concentrations of Industries</vt:lpstr>
      <vt:lpstr>Four-Firm Concentration Ratios  in the United States</vt:lpstr>
      <vt:lpstr>PowerPoint Presentation</vt:lpstr>
      <vt:lpstr>Duopoly</vt:lpstr>
      <vt:lpstr>Duopoly</vt:lpstr>
      <vt:lpstr>Cartels</vt:lpstr>
      <vt:lpstr>PowerPoint Presentation</vt:lpstr>
      <vt:lpstr>Cellphone Duopoly Market Perfect Competition vs. Monopoly</vt:lpstr>
      <vt:lpstr>Cellphone Duopoly Market Duopoly Results with Collusion (Cartel) </vt:lpstr>
      <vt:lpstr>Cellphone Duopoly Duopoly Results: Competing (or Cheating)</vt:lpstr>
      <vt:lpstr>Cellphone Duopoly</vt:lpstr>
      <vt:lpstr>Mutual Interdependence</vt:lpstr>
      <vt:lpstr>Competition, Duopoly, and Monopoly</vt:lpstr>
      <vt:lpstr>PowerPoint Presentation</vt:lpstr>
      <vt:lpstr>Cheating in a Cartel</vt:lpstr>
      <vt:lpstr>Cheating in a Cartel</vt:lpstr>
      <vt:lpstr>Oligopoly with More Than Two Firms</vt:lpstr>
      <vt:lpstr>Oligopoly with More Than Two Firms</vt:lpstr>
      <vt:lpstr>PowerPoint Presentation</vt:lpstr>
      <vt:lpstr>Sonuç</vt:lpstr>
      <vt:lpstr>Özet</vt:lpstr>
      <vt:lpstr>Örnek Sorular </vt:lpstr>
      <vt:lpstr>Örnek Sorular </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517</cp:revision>
  <dcterms:created xsi:type="dcterms:W3CDTF">2014-08-10T22:38:12Z</dcterms:created>
  <dcterms:modified xsi:type="dcterms:W3CDTF">2021-10-13T07:47:23Z</dcterms:modified>
</cp:coreProperties>
</file>